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sldIdLst>
    <p:sldId id="261" r:id="rId6"/>
    <p:sldId id="257" r:id="rId7"/>
    <p:sldId id="264" r:id="rId8"/>
    <p:sldId id="265" r:id="rId9"/>
    <p:sldId id="286" r:id="rId10"/>
    <p:sldId id="285" r:id="rId11"/>
    <p:sldId id="284" r:id="rId12"/>
    <p:sldId id="283" r:id="rId13"/>
    <p:sldId id="282" r:id="rId14"/>
    <p:sldId id="281" r:id="rId15"/>
    <p:sldId id="280" r:id="rId16"/>
    <p:sldId id="279" r:id="rId17"/>
    <p:sldId id="278" r:id="rId18"/>
    <p:sldId id="290" r:id="rId19"/>
    <p:sldId id="277" r:id="rId20"/>
    <p:sldId id="289" r:id="rId21"/>
    <p:sldId id="275" r:id="rId22"/>
    <p:sldId id="274" r:id="rId23"/>
    <p:sldId id="267" r:id="rId24"/>
    <p:sldId id="273" r:id="rId25"/>
    <p:sldId id="272" r:id="rId26"/>
    <p:sldId id="271" r:id="rId27"/>
    <p:sldId id="260" r:id="rId28"/>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819"/>
    <a:srgbClr val="008397"/>
    <a:srgbClr val="6DACB3"/>
    <a:srgbClr val="6E3D30"/>
    <a:srgbClr val="964338"/>
    <a:srgbClr val="59303D"/>
    <a:srgbClr val="267578"/>
    <a:srgbClr val="72AFB6"/>
    <a:srgbClr val="5F3844"/>
    <a:srgbClr val="AB7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17" autoAdjust="0"/>
  </p:normalViewPr>
  <p:slideViewPr>
    <p:cSldViewPr>
      <p:cViewPr varScale="1">
        <p:scale>
          <a:sx n="89" d="100"/>
          <a:sy n="89" d="100"/>
        </p:scale>
        <p:origin x="714" y="102"/>
      </p:cViewPr>
      <p:guideLst>
        <p:guide orient="horz" pos="2592"/>
        <p:guide pos="460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E7732-0252-4515-805C-C9D47A5D84DD}" type="datetimeFigureOut">
              <a:rPr lang="en-CA" smtClean="0"/>
              <a:t>28/06/2023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7241E-1623-4079-B22F-39157E937D56}" type="slidenum">
              <a:rPr lang="en-CA" smtClean="0"/>
              <a:t>‹#›</a:t>
            </a:fld>
            <a:endParaRPr lang="en-CA"/>
          </a:p>
        </p:txBody>
      </p:sp>
    </p:spTree>
    <p:extLst>
      <p:ext uri="{BB962C8B-B14F-4D97-AF65-F5344CB8AC3E}">
        <p14:creationId xmlns:p14="http://schemas.microsoft.com/office/powerpoint/2010/main" val="3919259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ic Business">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5181600"/>
            <a:ext cx="8857486" cy="428627"/>
          </a:xfrm>
          <a:prstGeom prst="rect">
            <a:avLst/>
          </a:prstGeom>
        </p:spPr>
        <p:txBody>
          <a:bodyPr/>
          <a:lstStyle>
            <a:lvl1pPr>
              <a:buNone/>
              <a:defRPr sz="2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5681665"/>
            <a:ext cx="8857486" cy="428627"/>
          </a:xfrm>
          <a:prstGeom prst="rect">
            <a:avLst/>
          </a:prstGeom>
        </p:spPr>
        <p:txBody>
          <a:bodyPr/>
          <a:lstStyle>
            <a:lvl1pPr>
              <a:buNone/>
              <a:defRPr sz="2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DA72FE-3A43-4AB9-9428-578AA8E450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18" b="3875"/>
          <a:stretch/>
        </p:blipFill>
        <p:spPr>
          <a:xfrm>
            <a:off x="-3600" y="189452"/>
            <a:ext cx="14630400" cy="7736333"/>
          </a:xfrm>
          <a:prstGeom prst="rect">
            <a:avLst/>
          </a:prstGeom>
        </p:spPr>
      </p:pic>
      <p:sp>
        <p:nvSpPr>
          <p:cNvPr id="4" name="Rectangle 3">
            <a:extLst>
              <a:ext uri="{FF2B5EF4-FFF2-40B4-BE49-F238E27FC236}">
                <a16:creationId xmlns:a16="http://schemas.microsoft.com/office/drawing/2014/main" id="{AB46A63A-1EBA-4CEA-8D08-D7A2BF3AACFE}"/>
              </a:ext>
            </a:extLst>
          </p:cNvPr>
          <p:cNvSpPr/>
          <p:nvPr userDrawn="1"/>
        </p:nvSpPr>
        <p:spPr>
          <a:xfrm>
            <a:off x="-3600" y="262928"/>
            <a:ext cx="14634000" cy="762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5" name="Rectangle 4">
            <a:extLst>
              <a:ext uri="{FF2B5EF4-FFF2-40B4-BE49-F238E27FC236}">
                <a16:creationId xmlns:a16="http://schemas.microsoft.com/office/drawing/2014/main" id="{F5375D3D-C114-4A31-B320-3E8416D22E13}"/>
              </a:ext>
            </a:extLst>
          </p:cNvPr>
          <p:cNvSpPr/>
          <p:nvPr userDrawn="1"/>
        </p:nvSpPr>
        <p:spPr>
          <a:xfrm>
            <a:off x="-3600" y="985"/>
            <a:ext cx="14634000" cy="288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FEB2D6F8-B4B2-4332-BF25-BE6CEF16CC02}"/>
              </a:ext>
            </a:extLst>
          </p:cNvPr>
          <p:cNvSpPr/>
          <p:nvPr userDrawn="1"/>
        </p:nvSpPr>
        <p:spPr>
          <a:xfrm>
            <a:off x="-3600" y="7617600"/>
            <a:ext cx="14634000" cy="612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pic>
        <p:nvPicPr>
          <p:cNvPr id="7" name="Picture 6" descr="MNP ca.png">
            <a:extLst>
              <a:ext uri="{FF2B5EF4-FFF2-40B4-BE49-F238E27FC236}">
                <a16:creationId xmlns:a16="http://schemas.microsoft.com/office/drawing/2014/main" id="{DA3BFE0F-23EF-454B-8820-21EA56EEA6F3}"/>
              </a:ext>
            </a:extLst>
          </p:cNvPr>
          <p:cNvPicPr>
            <a:picLocks noChangeAspect="1"/>
          </p:cNvPicPr>
          <p:nvPr userDrawn="1"/>
        </p:nvPicPr>
        <p:blipFill>
          <a:blip r:embed="rId3" cstate="print"/>
          <a:stretch>
            <a:fillRect/>
          </a:stretch>
        </p:blipFill>
        <p:spPr>
          <a:xfrm>
            <a:off x="13236086" y="7845899"/>
            <a:ext cx="708784" cy="153362"/>
          </a:xfrm>
          <a:prstGeom prst="rect">
            <a:avLst/>
          </a:prstGeom>
        </p:spPr>
      </p:pic>
      <p:pic>
        <p:nvPicPr>
          <p:cNvPr id="8" name="Picture 7" descr="ACT Line White.png">
            <a:extLst>
              <a:ext uri="{FF2B5EF4-FFF2-40B4-BE49-F238E27FC236}">
                <a16:creationId xmlns:a16="http://schemas.microsoft.com/office/drawing/2014/main" id="{83197ACB-DC74-4F1B-BCE8-ABA13CF2715A}"/>
              </a:ext>
            </a:extLst>
          </p:cNvPr>
          <p:cNvPicPr>
            <a:picLocks noChangeAspect="1"/>
          </p:cNvPicPr>
          <p:nvPr userDrawn="1"/>
        </p:nvPicPr>
        <p:blipFill>
          <a:blip r:embed="rId4" cstate="print"/>
          <a:stretch>
            <a:fillRect/>
          </a:stretch>
        </p:blipFill>
        <p:spPr>
          <a:xfrm>
            <a:off x="600445" y="7856061"/>
            <a:ext cx="3688995" cy="140532"/>
          </a:xfrm>
          <a:prstGeom prst="rect">
            <a:avLst/>
          </a:prstGeom>
        </p:spPr>
      </p:pic>
      <p:pic>
        <p:nvPicPr>
          <p:cNvPr id="9" name="Picture 8">
            <a:extLst>
              <a:ext uri="{FF2B5EF4-FFF2-40B4-BE49-F238E27FC236}">
                <a16:creationId xmlns:a16="http://schemas.microsoft.com/office/drawing/2014/main" id="{E7E3A5D1-0F91-482A-BE00-85689712DD4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4423"/>
          <a:stretch/>
        </p:blipFill>
        <p:spPr>
          <a:xfrm>
            <a:off x="11914796" y="985"/>
            <a:ext cx="2166719" cy="1292803"/>
          </a:xfrm>
          <a:prstGeom prst="rect">
            <a:avLst/>
          </a:prstGeom>
        </p:spPr>
      </p:pic>
      <p:pic>
        <p:nvPicPr>
          <p:cNvPr id="10" name="Picture 2">
            <a:extLst>
              <a:ext uri="{FF2B5EF4-FFF2-40B4-BE49-F238E27FC236}">
                <a16:creationId xmlns:a16="http://schemas.microsoft.com/office/drawing/2014/main" id="{EDF4897C-7204-4584-B89A-7941525CC6D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2234801" y="433364"/>
            <a:ext cx="1526711" cy="494864"/>
          </a:xfrm>
          <a:prstGeom prst="rect">
            <a:avLst/>
          </a:prstGeom>
          <a:noFill/>
          <a:ln w="9525">
            <a:noFill/>
            <a:miter lim="800000"/>
            <a:headEnd/>
            <a:tailEnd/>
          </a:ln>
        </p:spPr>
      </p:pic>
      <p:pic>
        <p:nvPicPr>
          <p:cNvPr id="19" name="Picture 18">
            <a:extLst>
              <a:ext uri="{FF2B5EF4-FFF2-40B4-BE49-F238E27FC236}">
                <a16:creationId xmlns:a16="http://schemas.microsoft.com/office/drawing/2014/main" id="{68829E3E-B753-4193-984D-3C5AA1D21C8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00" y="985"/>
            <a:ext cx="14630400" cy="7620000"/>
          </a:xfrm>
          <a:prstGeom prst="rect">
            <a:avLst/>
          </a:prstGeom>
        </p:spPr>
      </p:pic>
      <p:sp>
        <p:nvSpPr>
          <p:cNvPr id="20" name="Rectangle 19">
            <a:extLst>
              <a:ext uri="{FF2B5EF4-FFF2-40B4-BE49-F238E27FC236}">
                <a16:creationId xmlns:a16="http://schemas.microsoft.com/office/drawing/2014/main" id="{D97B9CD1-B979-4A47-930D-325DC50F775A}"/>
              </a:ext>
            </a:extLst>
          </p:cNvPr>
          <p:cNvSpPr/>
          <p:nvPr userDrawn="1"/>
        </p:nvSpPr>
        <p:spPr>
          <a:xfrm flipV="1">
            <a:off x="-3600" y="7620984"/>
            <a:ext cx="14634000" cy="45719"/>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22" name="Rectangle 21">
            <a:extLst>
              <a:ext uri="{FF2B5EF4-FFF2-40B4-BE49-F238E27FC236}">
                <a16:creationId xmlns:a16="http://schemas.microsoft.com/office/drawing/2014/main" id="{5D3F00EF-8E9A-46D6-940F-5B73F248A607}"/>
              </a:ext>
            </a:extLst>
          </p:cNvPr>
          <p:cNvSpPr/>
          <p:nvPr userDrawn="1"/>
        </p:nvSpPr>
        <p:spPr>
          <a:xfrm>
            <a:off x="535372" y="5639785"/>
            <a:ext cx="6705600" cy="1173684"/>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26" name="Text Placeholder 22">
            <a:extLst>
              <a:ext uri="{FF2B5EF4-FFF2-40B4-BE49-F238E27FC236}">
                <a16:creationId xmlns:a16="http://schemas.microsoft.com/office/drawing/2014/main" id="{5798D648-C397-4410-A83E-38DABC13F960}"/>
              </a:ext>
            </a:extLst>
          </p:cNvPr>
          <p:cNvSpPr>
            <a:spLocks noGrp="1"/>
          </p:cNvSpPr>
          <p:nvPr>
            <p:ph type="body" sz="quarter" idx="15" hasCustomPrompt="1"/>
          </p:nvPr>
        </p:nvSpPr>
        <p:spPr>
          <a:xfrm>
            <a:off x="529800" y="5639785"/>
            <a:ext cx="6705600" cy="1143000"/>
          </a:xfrm>
          <a:prstGeom prst="rect">
            <a:avLst/>
          </a:prstGeom>
        </p:spPr>
        <p:txBody>
          <a:bodyPr anchor="ctr"/>
          <a:lstStyle>
            <a:lvl1pPr algn="ctr">
              <a:buNone/>
              <a:defRPr sz="2400" b="1">
                <a:solidFill>
                  <a:schemeClr val="bg1"/>
                </a:solidFill>
              </a:defRPr>
            </a:lvl1pPr>
            <a:lvl2pPr>
              <a:buNone/>
              <a:defRPr sz="1800"/>
            </a:lvl2pPr>
            <a:lvl3pPr>
              <a:buNone/>
              <a:defRPr sz="1800"/>
            </a:lvl3pPr>
            <a:lvl4pPr>
              <a:buNone/>
              <a:defRPr sz="1800"/>
            </a:lvl4pPr>
            <a:lvl5pPr>
              <a:buNone/>
              <a:defRPr sz="1800"/>
            </a:lvl5pPr>
          </a:lstStyle>
          <a:p>
            <a:pPr lvl="0"/>
            <a:r>
              <a:rPr lang="en-CA" dirty="0"/>
              <a:t>Section Divider Title (click to change text)</a:t>
            </a:r>
          </a:p>
        </p:txBody>
      </p:sp>
    </p:spTree>
    <p:extLst>
      <p:ext uri="{BB962C8B-B14F-4D97-AF65-F5344CB8AC3E}">
        <p14:creationId xmlns:p14="http://schemas.microsoft.com/office/powerpoint/2010/main" val="96569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3B8FFAD-6E90-43F2-B10D-5DD3DA83F28E}"/>
              </a:ext>
            </a:extLst>
          </p:cNvPr>
          <p:cNvSpPr>
            <a:spLocks noGrp="1"/>
          </p:cNvSpPr>
          <p:nvPr>
            <p:ph type="title"/>
          </p:nvPr>
        </p:nvSpPr>
        <p:spPr>
          <a:xfrm>
            <a:off x="628340" y="381000"/>
            <a:ext cx="10877859" cy="13716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7" name="Text Placeholder 2">
            <a:extLst>
              <a:ext uri="{FF2B5EF4-FFF2-40B4-BE49-F238E27FC236}">
                <a16:creationId xmlns:a16="http://schemas.microsoft.com/office/drawing/2014/main" id="{1ECF09BA-6BC4-474C-8F50-81ACB9EEED7D}"/>
              </a:ext>
            </a:extLst>
          </p:cNvPr>
          <p:cNvSpPr>
            <a:spLocks noGrp="1"/>
          </p:cNvSpPr>
          <p:nvPr>
            <p:ph idx="1"/>
          </p:nvPr>
        </p:nvSpPr>
        <p:spPr>
          <a:xfrm>
            <a:off x="628341" y="2438400"/>
            <a:ext cx="13316259" cy="4724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Content Placeholder 3"/>
          <p:cNvSpPr>
            <a:spLocks noGrp="1"/>
          </p:cNvSpPr>
          <p:nvPr>
            <p:ph sz="half" idx="2"/>
          </p:nvPr>
        </p:nvSpPr>
        <p:spPr>
          <a:xfrm>
            <a:off x="3046958" y="2189162"/>
            <a:ext cx="10897642" cy="5430838"/>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2189162"/>
            <a:ext cx="6629400" cy="5430838"/>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7391400" y="2189162"/>
            <a:ext cx="6629400" cy="5430838"/>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2033587"/>
            <a:ext cx="5791200"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801937"/>
            <a:ext cx="5791200" cy="4741863"/>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7620000" y="2033587"/>
            <a:ext cx="6062472"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620000" y="2801937"/>
            <a:ext cx="6062472" cy="4741863"/>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11825"/>
            <a:ext cx="8778875" cy="460375"/>
          </a:xfrm>
        </p:spPr>
        <p:txBody>
          <a:bodyPr anchor="t"/>
          <a:lstStyle>
            <a:lvl1pPr algn="l">
              <a:defRPr sz="2000" b="1"/>
            </a:lvl1pPr>
          </a:lstStyle>
          <a:p>
            <a:r>
              <a:rPr lang="en-US" dirty="0"/>
              <a:t>Click to edit Master title style</a:t>
            </a:r>
            <a:endParaRPr lang="en-CA" dirty="0"/>
          </a:p>
        </p:txBody>
      </p:sp>
      <p:sp>
        <p:nvSpPr>
          <p:cNvPr id="3" name="Picture Placeholder 2"/>
          <p:cNvSpPr>
            <a:spLocks noGrp="1"/>
          </p:cNvSpPr>
          <p:nvPr>
            <p:ph type="pic" idx="1"/>
          </p:nvPr>
        </p:nvSpPr>
        <p:spPr>
          <a:xfrm>
            <a:off x="2867025" y="685800"/>
            <a:ext cx="8778875" cy="493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867025" y="6248401"/>
            <a:ext cx="8778875" cy="5334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5.xml"/><Relationship Id="rId7" Type="http://schemas.openxmlformats.org/officeDocument/2006/relationships/theme" Target="../theme/theme2.xml"/><Relationship Id="rId12"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E0A401-7434-413B-B2CF-F6C092DAB17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18" b="3875"/>
          <a:stretch/>
        </p:blipFill>
        <p:spPr>
          <a:xfrm>
            <a:off x="0" y="188467"/>
            <a:ext cx="14630400" cy="7736333"/>
          </a:xfrm>
          <a:prstGeom prst="rect">
            <a:avLst/>
          </a:prstGeom>
        </p:spPr>
      </p:pic>
      <p:sp>
        <p:nvSpPr>
          <p:cNvPr id="16" name="Rectangle 15">
            <a:extLst>
              <a:ext uri="{FF2B5EF4-FFF2-40B4-BE49-F238E27FC236}">
                <a16:creationId xmlns:a16="http://schemas.microsoft.com/office/drawing/2014/main" id="{7A1C3D5E-E015-40EB-9CE1-F871E6A15497}"/>
              </a:ext>
            </a:extLst>
          </p:cNvPr>
          <p:cNvSpPr/>
          <p:nvPr userDrawn="1"/>
        </p:nvSpPr>
        <p:spPr>
          <a:xfrm>
            <a:off x="0" y="261943"/>
            <a:ext cx="14634000" cy="762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17" name="Rectangle 16">
            <a:extLst>
              <a:ext uri="{FF2B5EF4-FFF2-40B4-BE49-F238E27FC236}">
                <a16:creationId xmlns:a16="http://schemas.microsoft.com/office/drawing/2014/main" id="{703E997B-9457-4917-B1B9-3C6C5016D7AB}"/>
              </a:ext>
            </a:extLst>
          </p:cNvPr>
          <p:cNvSpPr/>
          <p:nvPr userDrawn="1"/>
        </p:nvSpPr>
        <p:spPr>
          <a:xfrm>
            <a:off x="0" y="0"/>
            <a:ext cx="14634000" cy="288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20" name="Rectangle 19">
            <a:extLst>
              <a:ext uri="{FF2B5EF4-FFF2-40B4-BE49-F238E27FC236}">
                <a16:creationId xmlns:a16="http://schemas.microsoft.com/office/drawing/2014/main" id="{589BA28E-F94E-4F87-B531-BDFBE06CA5D2}"/>
              </a:ext>
            </a:extLst>
          </p:cNvPr>
          <p:cNvSpPr/>
          <p:nvPr userDrawn="1"/>
        </p:nvSpPr>
        <p:spPr>
          <a:xfrm>
            <a:off x="0" y="7616615"/>
            <a:ext cx="14634000" cy="612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pic>
        <p:nvPicPr>
          <p:cNvPr id="21" name="Picture 20" descr="MNP ca.png">
            <a:extLst>
              <a:ext uri="{FF2B5EF4-FFF2-40B4-BE49-F238E27FC236}">
                <a16:creationId xmlns:a16="http://schemas.microsoft.com/office/drawing/2014/main" id="{0D46001A-9D82-4C01-B58A-FF50D4BC822F}"/>
              </a:ext>
            </a:extLst>
          </p:cNvPr>
          <p:cNvPicPr>
            <a:picLocks noChangeAspect="1"/>
          </p:cNvPicPr>
          <p:nvPr userDrawn="1"/>
        </p:nvPicPr>
        <p:blipFill>
          <a:blip r:embed="rId5" cstate="print"/>
          <a:stretch>
            <a:fillRect/>
          </a:stretch>
        </p:blipFill>
        <p:spPr>
          <a:xfrm>
            <a:off x="13239686" y="7844914"/>
            <a:ext cx="708784" cy="153362"/>
          </a:xfrm>
          <a:prstGeom prst="rect">
            <a:avLst/>
          </a:prstGeom>
        </p:spPr>
      </p:pic>
      <p:pic>
        <p:nvPicPr>
          <p:cNvPr id="22" name="Picture 21" descr="ACT Line White.png">
            <a:extLst>
              <a:ext uri="{FF2B5EF4-FFF2-40B4-BE49-F238E27FC236}">
                <a16:creationId xmlns:a16="http://schemas.microsoft.com/office/drawing/2014/main" id="{F9A7105C-DA99-48DF-874C-852996AB089E}"/>
              </a:ext>
            </a:extLst>
          </p:cNvPr>
          <p:cNvPicPr>
            <a:picLocks noChangeAspect="1"/>
          </p:cNvPicPr>
          <p:nvPr userDrawn="1"/>
        </p:nvPicPr>
        <p:blipFill>
          <a:blip r:embed="rId6" cstate="print"/>
          <a:stretch>
            <a:fillRect/>
          </a:stretch>
        </p:blipFill>
        <p:spPr>
          <a:xfrm>
            <a:off x="604045" y="7855076"/>
            <a:ext cx="3688995" cy="140532"/>
          </a:xfrm>
          <a:prstGeom prst="rect">
            <a:avLst/>
          </a:prstGeom>
        </p:spPr>
      </p:pic>
      <p:pic>
        <p:nvPicPr>
          <p:cNvPr id="24" name="Picture 23">
            <a:extLst>
              <a:ext uri="{FF2B5EF4-FFF2-40B4-BE49-F238E27FC236}">
                <a16:creationId xmlns:a16="http://schemas.microsoft.com/office/drawing/2014/main" id="{D4F5DA1B-C269-4116-8959-903B55CE411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24423"/>
          <a:stretch/>
        </p:blipFill>
        <p:spPr>
          <a:xfrm>
            <a:off x="11918396" y="0"/>
            <a:ext cx="2166719" cy="1292803"/>
          </a:xfrm>
          <a:prstGeom prst="rect">
            <a:avLst/>
          </a:prstGeom>
        </p:spPr>
      </p:pic>
      <p:pic>
        <p:nvPicPr>
          <p:cNvPr id="25" name="Picture 2">
            <a:extLst>
              <a:ext uri="{FF2B5EF4-FFF2-40B4-BE49-F238E27FC236}">
                <a16:creationId xmlns:a16="http://schemas.microsoft.com/office/drawing/2014/main" id="{E44BEEC4-A7DE-449A-8F66-C1859CDEA7BB}"/>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2238401" y="432379"/>
            <a:ext cx="1526711" cy="494864"/>
          </a:xfrm>
          <a:prstGeom prst="rect">
            <a:avLst/>
          </a:prstGeom>
          <a:noFill/>
          <a:ln w="9525">
            <a:noFill/>
            <a:miter lim="800000"/>
            <a:headEnd/>
            <a:tailEnd/>
          </a:ln>
        </p:spPr>
      </p:pic>
      <p:sp>
        <p:nvSpPr>
          <p:cNvPr id="14" name="Rectangle 13">
            <a:extLst>
              <a:ext uri="{FF2B5EF4-FFF2-40B4-BE49-F238E27FC236}">
                <a16:creationId xmlns:a16="http://schemas.microsoft.com/office/drawing/2014/main" id="{6484ADEB-0120-4FE8-970F-9B36DC778D6D}"/>
              </a:ext>
            </a:extLst>
          </p:cNvPr>
          <p:cNvSpPr/>
          <p:nvPr userDrawn="1"/>
        </p:nvSpPr>
        <p:spPr>
          <a:xfrm>
            <a:off x="2781300" y="3657600"/>
            <a:ext cx="9067800" cy="990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23" name="Rectangle 22">
            <a:extLst>
              <a:ext uri="{FF2B5EF4-FFF2-40B4-BE49-F238E27FC236}">
                <a16:creationId xmlns:a16="http://schemas.microsoft.com/office/drawing/2014/main" id="{994FBA18-F4BA-4E1B-B138-72D93F69FED8}"/>
              </a:ext>
            </a:extLst>
          </p:cNvPr>
          <p:cNvSpPr/>
          <p:nvPr userDrawn="1"/>
        </p:nvSpPr>
        <p:spPr>
          <a:xfrm>
            <a:off x="3962400" y="2819400"/>
            <a:ext cx="6705600" cy="1173684"/>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2" name="TextBox 1">
            <a:extLst>
              <a:ext uri="{FF2B5EF4-FFF2-40B4-BE49-F238E27FC236}">
                <a16:creationId xmlns:a16="http://schemas.microsoft.com/office/drawing/2014/main" id="{76200972-B61B-439C-91D9-58AA0599A7FF}"/>
              </a:ext>
            </a:extLst>
          </p:cNvPr>
          <p:cNvSpPr txBox="1"/>
          <p:nvPr userDrawn="1"/>
        </p:nvSpPr>
        <p:spPr>
          <a:xfrm>
            <a:off x="4076700" y="2968442"/>
            <a:ext cx="6477000" cy="830997"/>
          </a:xfrm>
          <a:prstGeom prst="rect">
            <a:avLst/>
          </a:prstGeom>
          <a:noFill/>
        </p:spPr>
        <p:txBody>
          <a:bodyPr wrap="square" rtlCol="0">
            <a:spAutoFit/>
          </a:bodyPr>
          <a:lstStyle/>
          <a:p>
            <a:pPr algn="ctr"/>
            <a:r>
              <a:rPr lang="en-CA" sz="4800" b="1" dirty="0">
                <a:solidFill>
                  <a:schemeClr val="bg1"/>
                </a:solidFill>
              </a:rPr>
              <a:t>Indigenous Services</a:t>
            </a:r>
          </a:p>
        </p:txBody>
      </p:sp>
      <p:sp>
        <p:nvSpPr>
          <p:cNvPr id="3" name="TextBox 2">
            <a:extLst>
              <a:ext uri="{FF2B5EF4-FFF2-40B4-BE49-F238E27FC236}">
                <a16:creationId xmlns:a16="http://schemas.microsoft.com/office/drawing/2014/main" id="{DA68880B-AC7B-4559-80BE-49E1E59D4215}"/>
              </a:ext>
            </a:extLst>
          </p:cNvPr>
          <p:cNvSpPr txBox="1"/>
          <p:nvPr userDrawn="1"/>
        </p:nvSpPr>
        <p:spPr>
          <a:xfrm>
            <a:off x="2308502" y="4114800"/>
            <a:ext cx="10013396" cy="369332"/>
          </a:xfrm>
          <a:prstGeom prst="rect">
            <a:avLst/>
          </a:prstGeom>
          <a:noFill/>
        </p:spPr>
        <p:txBody>
          <a:bodyPr wrap="square" rtlCol="0">
            <a:spAutoFit/>
          </a:bodyPr>
          <a:lstStyle/>
          <a:p>
            <a:pPr algn="ctr"/>
            <a:r>
              <a:rPr lang="en-CA" sz="1800" dirty="0">
                <a:solidFill>
                  <a:schemeClr val="tx1"/>
                </a:solidFill>
              </a:rPr>
              <a:t>LEARNING FROM THE PAST. BUILDING THE FUTURE. GROWING TOGETHER.</a:t>
            </a:r>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D46EC6-4D89-4A2D-BB62-4662B6718F0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4574" b="4651"/>
          <a:stretch/>
        </p:blipFill>
        <p:spPr>
          <a:xfrm>
            <a:off x="0" y="1143000"/>
            <a:ext cx="14630399" cy="7028175"/>
          </a:xfrm>
          <a:prstGeom prst="rect">
            <a:avLst/>
          </a:prstGeom>
        </p:spPr>
      </p:pic>
      <p:sp>
        <p:nvSpPr>
          <p:cNvPr id="2" name="Title Placeholder 1"/>
          <p:cNvSpPr>
            <a:spLocks noGrp="1"/>
          </p:cNvSpPr>
          <p:nvPr>
            <p:ph type="title"/>
          </p:nvPr>
        </p:nvSpPr>
        <p:spPr>
          <a:xfrm>
            <a:off x="628340" y="304800"/>
            <a:ext cx="11030260" cy="13716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28341" y="2057400"/>
            <a:ext cx="13316259" cy="4724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6"/>
          <p:cNvSpPr/>
          <p:nvPr userDrawn="1"/>
        </p:nvSpPr>
        <p:spPr>
          <a:xfrm>
            <a:off x="0" y="261943"/>
            <a:ext cx="14634000" cy="762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8" name="Rectangle 7"/>
          <p:cNvSpPr/>
          <p:nvPr userDrawn="1"/>
        </p:nvSpPr>
        <p:spPr>
          <a:xfrm>
            <a:off x="0" y="0"/>
            <a:ext cx="14634000" cy="288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10" name="Rectangle 9"/>
          <p:cNvSpPr/>
          <p:nvPr userDrawn="1"/>
        </p:nvSpPr>
        <p:spPr>
          <a:xfrm>
            <a:off x="0" y="7616615"/>
            <a:ext cx="14634000" cy="612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pic>
        <p:nvPicPr>
          <p:cNvPr id="11" name="Picture 10" descr="MNP ca.png"/>
          <p:cNvPicPr>
            <a:picLocks noChangeAspect="1"/>
          </p:cNvPicPr>
          <p:nvPr userDrawn="1"/>
        </p:nvPicPr>
        <p:blipFill>
          <a:blip r:embed="rId9" cstate="print"/>
          <a:stretch>
            <a:fillRect/>
          </a:stretch>
        </p:blipFill>
        <p:spPr>
          <a:xfrm>
            <a:off x="13239686" y="7844914"/>
            <a:ext cx="708784" cy="153362"/>
          </a:xfrm>
          <a:prstGeom prst="rect">
            <a:avLst/>
          </a:prstGeom>
        </p:spPr>
      </p:pic>
      <p:pic>
        <p:nvPicPr>
          <p:cNvPr id="12" name="Picture 11" descr="ACT Line White.png"/>
          <p:cNvPicPr>
            <a:picLocks noChangeAspect="1"/>
          </p:cNvPicPr>
          <p:nvPr userDrawn="1"/>
        </p:nvPicPr>
        <p:blipFill>
          <a:blip r:embed="rId10" cstate="print"/>
          <a:stretch>
            <a:fillRect/>
          </a:stretch>
        </p:blipFill>
        <p:spPr>
          <a:xfrm>
            <a:off x="604045" y="7855076"/>
            <a:ext cx="3688995" cy="140532"/>
          </a:xfrm>
          <a:prstGeom prst="rect">
            <a:avLst/>
          </a:prstGeom>
        </p:spPr>
      </p:pic>
      <p:pic>
        <p:nvPicPr>
          <p:cNvPr id="16" name="Picture 15"/>
          <p:cNvPicPr>
            <a:picLocks noChangeAspect="1"/>
          </p:cNvPicPr>
          <p:nvPr userDrawn="1"/>
        </p:nvPicPr>
        <p:blipFill rotWithShape="1">
          <a:blip r:embed="rId11" cstate="print">
            <a:extLst>
              <a:ext uri="{28A0092B-C50C-407E-A947-70E740481C1C}">
                <a14:useLocalDpi xmlns:a14="http://schemas.microsoft.com/office/drawing/2010/main" val="0"/>
              </a:ext>
            </a:extLst>
          </a:blip>
          <a:srcRect t="24423"/>
          <a:stretch/>
        </p:blipFill>
        <p:spPr>
          <a:xfrm>
            <a:off x="11918396" y="0"/>
            <a:ext cx="2166719" cy="1292803"/>
          </a:xfrm>
          <a:prstGeom prst="rect">
            <a:avLst/>
          </a:prstGeom>
        </p:spPr>
      </p:pic>
      <p:pic>
        <p:nvPicPr>
          <p:cNvPr id="17"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12238401" y="432379"/>
            <a:ext cx="1526711" cy="4948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4" r:id="rId2"/>
    <p:sldLayoutId id="2147483671" r:id="rId3"/>
    <p:sldLayoutId id="2147483665" r:id="rId4"/>
    <p:sldLayoutId id="2147483667" r:id="rId5"/>
    <p:sldLayoutId id="2147483669" r:id="rId6"/>
  </p:sldLayoutIdLst>
  <p:txStyles>
    <p:titleStyle>
      <a:lvl1pPr algn="l" defTabSz="914400" rtl="0" eaLnBrk="1" latinLnBrk="0" hangingPunct="1">
        <a:spcBef>
          <a:spcPct val="0"/>
        </a:spcBef>
        <a:buNone/>
        <a:defRPr sz="40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mailto:Richard.beatty@mnp.c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233CA3-9306-4FDC-9A60-AD85024DE3DB}"/>
              </a:ext>
            </a:extLst>
          </p:cNvPr>
          <p:cNvSpPr>
            <a:spLocks noGrp="1"/>
          </p:cNvSpPr>
          <p:nvPr>
            <p:ph type="body" sz="quarter" idx="15"/>
          </p:nvPr>
        </p:nvSpPr>
        <p:spPr>
          <a:xfrm>
            <a:off x="7172" y="4953000"/>
            <a:ext cx="7242600" cy="1143000"/>
          </a:xfrm>
        </p:spPr>
        <p:txBody>
          <a:bodyPr/>
          <a:lstStyle/>
          <a:p>
            <a:r>
              <a:rPr lang="en-US" altLang="en-US" sz="3600" dirty="0" err="1"/>
              <a:t>Edkaagmik</a:t>
            </a:r>
            <a:r>
              <a:rPr lang="en-US" altLang="en-US" sz="3600" dirty="0"/>
              <a:t> </a:t>
            </a:r>
            <a:r>
              <a:rPr lang="en-US" altLang="en-US" sz="3600" dirty="0" err="1"/>
              <a:t>Nbiizh</a:t>
            </a:r>
            <a:r>
              <a:rPr lang="en-US" altLang="en-US" sz="3600" dirty="0"/>
              <a:t> </a:t>
            </a:r>
            <a:r>
              <a:rPr lang="en-US" altLang="en-US" sz="3600" dirty="0" err="1"/>
              <a:t>Neyaashiinigamiingninwag</a:t>
            </a:r>
            <a:r>
              <a:rPr lang="en-US" altLang="en-US" sz="3600" dirty="0"/>
              <a:t> </a:t>
            </a:r>
            <a:r>
              <a:rPr lang="en-US" altLang="en-US" sz="3600" dirty="0" err="1"/>
              <a:t>Edbendaagzijig</a:t>
            </a:r>
            <a:r>
              <a:rPr lang="en-US" altLang="en-US" sz="3600" dirty="0"/>
              <a:t> Trust</a:t>
            </a:r>
            <a:endParaRPr lang="en-CA" sz="3600" dirty="0"/>
          </a:p>
        </p:txBody>
      </p:sp>
      <p:sp>
        <p:nvSpPr>
          <p:cNvPr id="3" name="Rectangle 2">
            <a:extLst>
              <a:ext uri="{FF2B5EF4-FFF2-40B4-BE49-F238E27FC236}">
                <a16:creationId xmlns:a16="http://schemas.microsoft.com/office/drawing/2014/main" id="{47C0F7CD-221D-42D2-95A0-0915A7F4716E}"/>
              </a:ext>
            </a:extLst>
          </p:cNvPr>
          <p:cNvSpPr/>
          <p:nvPr/>
        </p:nvSpPr>
        <p:spPr>
          <a:xfrm>
            <a:off x="1752600" y="6705600"/>
            <a:ext cx="3954159" cy="492443"/>
          </a:xfrm>
          <a:prstGeom prst="rect">
            <a:avLst/>
          </a:prstGeom>
        </p:spPr>
        <p:txBody>
          <a:bodyPr wrap="none">
            <a:spAutoFit/>
          </a:bodyPr>
          <a:lstStyle/>
          <a:p>
            <a:r>
              <a:rPr lang="en-US" altLang="en-US" dirty="0">
                <a:solidFill>
                  <a:schemeClr val="bg1"/>
                </a:solidFill>
              </a:rPr>
              <a:t>December 31, 2022 Audit</a:t>
            </a:r>
          </a:p>
        </p:txBody>
      </p:sp>
      <p:sp>
        <p:nvSpPr>
          <p:cNvPr id="5" name="TextBox 4">
            <a:extLst>
              <a:ext uri="{FF2B5EF4-FFF2-40B4-BE49-F238E27FC236}">
                <a16:creationId xmlns:a16="http://schemas.microsoft.com/office/drawing/2014/main" id="{04BA7E48-9868-440B-91DA-880122F091EE}"/>
              </a:ext>
            </a:extLst>
          </p:cNvPr>
          <p:cNvSpPr txBox="1"/>
          <p:nvPr/>
        </p:nvSpPr>
        <p:spPr>
          <a:xfrm>
            <a:off x="7848600" y="5715000"/>
            <a:ext cx="3429000" cy="1569660"/>
          </a:xfrm>
          <a:prstGeom prst="rect">
            <a:avLst/>
          </a:prstGeom>
          <a:noFill/>
        </p:spPr>
        <p:txBody>
          <a:bodyPr wrap="square" rtlCol="0">
            <a:spAutoFit/>
          </a:bodyPr>
          <a:lstStyle/>
          <a:p>
            <a:r>
              <a:rPr lang="en-CA" sz="1600" dirty="0">
                <a:solidFill>
                  <a:schemeClr val="bg2"/>
                </a:solidFill>
              </a:rPr>
              <a:t>Presented by: </a:t>
            </a:r>
          </a:p>
          <a:p>
            <a:endParaRPr lang="en-CA" sz="1600" dirty="0">
              <a:solidFill>
                <a:schemeClr val="bg2"/>
              </a:solidFill>
            </a:endParaRPr>
          </a:p>
          <a:p>
            <a:r>
              <a:rPr lang="en-CA" sz="1600" dirty="0">
                <a:solidFill>
                  <a:schemeClr val="bg2"/>
                </a:solidFill>
              </a:rPr>
              <a:t>Darren Rennie, CPA, CA </a:t>
            </a:r>
          </a:p>
          <a:p>
            <a:r>
              <a:rPr lang="en-CA" sz="1600" dirty="0">
                <a:solidFill>
                  <a:schemeClr val="bg2"/>
                </a:solidFill>
              </a:rPr>
              <a:t>Partner</a:t>
            </a:r>
          </a:p>
          <a:p>
            <a:endParaRPr lang="en-CA" sz="1600" dirty="0">
              <a:solidFill>
                <a:schemeClr val="bg2"/>
              </a:solidFill>
            </a:endParaRPr>
          </a:p>
          <a:p>
            <a:r>
              <a:rPr lang="en-CA" sz="1600" dirty="0">
                <a:solidFill>
                  <a:schemeClr val="bg2"/>
                </a:solidFill>
              </a:rPr>
              <a:t>Date: June 28, 2023</a:t>
            </a:r>
          </a:p>
        </p:txBody>
      </p:sp>
    </p:spTree>
    <p:extLst>
      <p:ext uri="{BB962C8B-B14F-4D97-AF65-F5344CB8AC3E}">
        <p14:creationId xmlns:p14="http://schemas.microsoft.com/office/powerpoint/2010/main" val="2508528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Expenditures</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457200" y="1371600"/>
            <a:ext cx="13316259" cy="4724400"/>
          </a:xfrm>
        </p:spPr>
        <p:txBody>
          <a:bodyPr/>
          <a:lstStyle/>
          <a:p>
            <a:r>
              <a:rPr lang="en-US" altLang="en-US" dirty="0"/>
              <a:t>All operating costs of ENNET</a:t>
            </a:r>
          </a:p>
          <a:p>
            <a:pPr lvl="1"/>
            <a:r>
              <a:rPr lang="en-US" altLang="en-US" dirty="0"/>
              <a:t>Professional fees</a:t>
            </a:r>
          </a:p>
          <a:p>
            <a:pPr lvl="1"/>
            <a:r>
              <a:rPr lang="en-US" altLang="en-US" dirty="0"/>
              <a:t>Foreign withholding taxes </a:t>
            </a:r>
          </a:p>
          <a:p>
            <a:pPr lvl="1"/>
            <a:r>
              <a:rPr lang="en-US" altLang="en-US" dirty="0"/>
              <a:t>Office and other</a:t>
            </a:r>
          </a:p>
          <a:p>
            <a:pPr lvl="1"/>
            <a:r>
              <a:rPr lang="en-US" altLang="en-US" dirty="0"/>
              <a:t>Trustee fees</a:t>
            </a:r>
          </a:p>
          <a:p>
            <a:pPr lvl="1"/>
            <a:r>
              <a:rPr lang="en-US" altLang="en-US" dirty="0"/>
              <a:t>Investment management fees </a:t>
            </a:r>
          </a:p>
          <a:p>
            <a:pPr lvl="2"/>
            <a:r>
              <a:rPr lang="en-US" altLang="en-US" dirty="0"/>
              <a:t>Dixon Mitchell Investment Counsel Inc.</a:t>
            </a:r>
          </a:p>
          <a:p>
            <a:pPr lvl="2"/>
            <a:r>
              <a:rPr lang="en-US" altLang="en-US" dirty="0"/>
              <a:t>Guardian Capital LP</a:t>
            </a:r>
          </a:p>
          <a:p>
            <a:pPr lvl="1"/>
            <a:r>
              <a:rPr lang="en-US" altLang="en-US" dirty="0"/>
              <a:t>Investment consulting fee</a:t>
            </a:r>
          </a:p>
          <a:p>
            <a:pPr lvl="2"/>
            <a:r>
              <a:rPr lang="en-US" altLang="en-US" dirty="0"/>
              <a:t>TE Investment Counsel Inc.</a:t>
            </a:r>
          </a:p>
          <a:p>
            <a:pPr lvl="1"/>
            <a:r>
              <a:rPr lang="en-US" altLang="en-US" dirty="0"/>
              <a:t>Trustee honoraria</a:t>
            </a:r>
          </a:p>
          <a:p>
            <a:endParaRPr lang="en-CA" dirty="0"/>
          </a:p>
        </p:txBody>
      </p:sp>
    </p:spTree>
    <p:extLst>
      <p:ext uri="{BB962C8B-B14F-4D97-AF65-F5344CB8AC3E}">
        <p14:creationId xmlns:p14="http://schemas.microsoft.com/office/powerpoint/2010/main" val="2047881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Expenditures</a:t>
            </a:r>
            <a:endParaRPr lang="en-CA" dirty="0"/>
          </a:p>
        </p:txBody>
      </p:sp>
      <p:pic>
        <p:nvPicPr>
          <p:cNvPr id="5" name="Picture 4">
            <a:extLst>
              <a:ext uri="{FF2B5EF4-FFF2-40B4-BE49-F238E27FC236}">
                <a16:creationId xmlns:a16="http://schemas.microsoft.com/office/drawing/2014/main" id="{0F55D800-441A-5E25-E16B-A4848C532D73}"/>
              </a:ext>
            </a:extLst>
          </p:cNvPr>
          <p:cNvPicPr>
            <a:picLocks noChangeAspect="1"/>
          </p:cNvPicPr>
          <p:nvPr/>
        </p:nvPicPr>
        <p:blipFill>
          <a:blip r:embed="rId2"/>
          <a:stretch>
            <a:fillRect/>
          </a:stretch>
        </p:blipFill>
        <p:spPr>
          <a:xfrm>
            <a:off x="2590801" y="1275134"/>
            <a:ext cx="10363200" cy="6228946"/>
          </a:xfrm>
          <a:prstGeom prst="rect">
            <a:avLst/>
          </a:prstGeom>
        </p:spPr>
      </p:pic>
    </p:spTree>
    <p:extLst>
      <p:ext uri="{BB962C8B-B14F-4D97-AF65-F5344CB8AC3E}">
        <p14:creationId xmlns:p14="http://schemas.microsoft.com/office/powerpoint/2010/main" val="331753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Surplus Allocation</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28341" y="2438400"/>
            <a:ext cx="13316259" cy="4724400"/>
          </a:xfrm>
        </p:spPr>
        <p:txBody>
          <a:bodyPr/>
          <a:lstStyle/>
          <a:p>
            <a:r>
              <a:rPr lang="en-US" altLang="en-US" dirty="0"/>
              <a:t>Due to Chippewas of </a:t>
            </a:r>
            <a:r>
              <a:rPr lang="en-US" altLang="en-US" dirty="0" err="1"/>
              <a:t>Nawash</a:t>
            </a:r>
            <a:r>
              <a:rPr lang="en-US" altLang="en-US" dirty="0"/>
              <a:t> </a:t>
            </a:r>
            <a:r>
              <a:rPr lang="en-US" altLang="en-US" dirty="0" err="1"/>
              <a:t>Unceded</a:t>
            </a:r>
            <a:r>
              <a:rPr lang="en-US" altLang="en-US" dirty="0"/>
              <a:t> First Nation</a:t>
            </a:r>
          </a:p>
          <a:p>
            <a:pPr lvl="1"/>
            <a:r>
              <a:rPr lang="en-US" altLang="en-US" dirty="0"/>
              <a:t>Under the terms of the Trust Agreement, the Trustees must distribute the surplus income realized by the Trust each year to the Chippewas of </a:t>
            </a:r>
            <a:r>
              <a:rPr lang="en-US" altLang="en-US" dirty="0" err="1"/>
              <a:t>Nawash</a:t>
            </a:r>
            <a:r>
              <a:rPr lang="en-US" altLang="en-US" dirty="0"/>
              <a:t> </a:t>
            </a:r>
            <a:r>
              <a:rPr lang="en-US" altLang="en-US" dirty="0" err="1"/>
              <a:t>Unceded</a:t>
            </a:r>
            <a:r>
              <a:rPr lang="en-US" altLang="en-US" dirty="0"/>
              <a:t> First Nation prior to the last day of the fiscal year</a:t>
            </a:r>
          </a:p>
          <a:p>
            <a:pPr lvl="1"/>
            <a:endParaRPr lang="en-US" altLang="en-US" dirty="0"/>
          </a:p>
          <a:p>
            <a:endParaRPr lang="en-CA" dirty="0"/>
          </a:p>
        </p:txBody>
      </p:sp>
    </p:spTree>
    <p:extLst>
      <p:ext uri="{BB962C8B-B14F-4D97-AF65-F5344CB8AC3E}">
        <p14:creationId xmlns:p14="http://schemas.microsoft.com/office/powerpoint/2010/main" val="4186851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Surplus Allocation</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28340" y="1416368"/>
            <a:ext cx="13316259" cy="4724400"/>
          </a:xfrm>
        </p:spPr>
        <p:txBody>
          <a:bodyPr/>
          <a:lstStyle/>
          <a:p>
            <a:r>
              <a:rPr lang="en-US" altLang="en-US" dirty="0"/>
              <a:t>Due to Chippewas of </a:t>
            </a:r>
            <a:r>
              <a:rPr lang="en-US" altLang="en-US" dirty="0" err="1"/>
              <a:t>Nawash</a:t>
            </a:r>
            <a:r>
              <a:rPr lang="en-US" altLang="en-US" dirty="0"/>
              <a:t> </a:t>
            </a:r>
            <a:r>
              <a:rPr lang="en-US" altLang="en-US" dirty="0" err="1"/>
              <a:t>Unceded</a:t>
            </a:r>
            <a:r>
              <a:rPr lang="en-US" altLang="en-US" dirty="0"/>
              <a:t> First Nation</a:t>
            </a:r>
          </a:p>
          <a:p>
            <a:endParaRPr lang="en-CA" dirty="0"/>
          </a:p>
        </p:txBody>
      </p:sp>
      <p:graphicFrame>
        <p:nvGraphicFramePr>
          <p:cNvPr id="2" name="Table 1">
            <a:extLst>
              <a:ext uri="{FF2B5EF4-FFF2-40B4-BE49-F238E27FC236}">
                <a16:creationId xmlns:a16="http://schemas.microsoft.com/office/drawing/2014/main" id="{8020E765-BCFB-498D-A243-00F81E69E3F3}"/>
              </a:ext>
            </a:extLst>
          </p:cNvPr>
          <p:cNvGraphicFramePr>
            <a:graphicFrameLocks noGrp="1"/>
          </p:cNvGraphicFramePr>
          <p:nvPr>
            <p:extLst>
              <p:ext uri="{D42A27DB-BD31-4B8C-83A1-F6EECF244321}">
                <p14:modId xmlns:p14="http://schemas.microsoft.com/office/powerpoint/2010/main" val="3968564489"/>
              </p:ext>
            </p:extLst>
          </p:nvPr>
        </p:nvGraphicFramePr>
        <p:xfrm>
          <a:off x="686697" y="2316390"/>
          <a:ext cx="13257902" cy="2814482"/>
        </p:xfrm>
        <a:graphic>
          <a:graphicData uri="http://schemas.openxmlformats.org/drawingml/2006/table">
            <a:tbl>
              <a:tblPr firstRow="1" bandRow="1">
                <a:tableStyleId>{21E4AEA4-8DFA-4A89-87EB-49C32662AFE0}</a:tableStyleId>
              </a:tblPr>
              <a:tblGrid>
                <a:gridCol w="5028303">
                  <a:extLst>
                    <a:ext uri="{9D8B030D-6E8A-4147-A177-3AD203B41FA5}">
                      <a16:colId xmlns:a16="http://schemas.microsoft.com/office/drawing/2014/main" val="464431436"/>
                    </a:ext>
                  </a:extLst>
                </a:gridCol>
                <a:gridCol w="1905000">
                  <a:extLst>
                    <a:ext uri="{9D8B030D-6E8A-4147-A177-3AD203B41FA5}">
                      <a16:colId xmlns:a16="http://schemas.microsoft.com/office/drawing/2014/main" val="644377389"/>
                    </a:ext>
                  </a:extLst>
                </a:gridCol>
                <a:gridCol w="1752600">
                  <a:extLst>
                    <a:ext uri="{9D8B030D-6E8A-4147-A177-3AD203B41FA5}">
                      <a16:colId xmlns:a16="http://schemas.microsoft.com/office/drawing/2014/main" val="1823040841"/>
                    </a:ext>
                  </a:extLst>
                </a:gridCol>
                <a:gridCol w="1524000">
                  <a:extLst>
                    <a:ext uri="{9D8B030D-6E8A-4147-A177-3AD203B41FA5}">
                      <a16:colId xmlns:a16="http://schemas.microsoft.com/office/drawing/2014/main" val="3690881304"/>
                    </a:ext>
                  </a:extLst>
                </a:gridCol>
                <a:gridCol w="1524000">
                  <a:extLst>
                    <a:ext uri="{9D8B030D-6E8A-4147-A177-3AD203B41FA5}">
                      <a16:colId xmlns:a16="http://schemas.microsoft.com/office/drawing/2014/main" val="684708409"/>
                    </a:ext>
                  </a:extLst>
                </a:gridCol>
                <a:gridCol w="1523999">
                  <a:extLst>
                    <a:ext uri="{9D8B030D-6E8A-4147-A177-3AD203B41FA5}">
                      <a16:colId xmlns:a16="http://schemas.microsoft.com/office/drawing/2014/main" val="2829861550"/>
                    </a:ext>
                  </a:extLst>
                </a:gridCol>
              </a:tblGrid>
              <a:tr h="487760">
                <a:tc>
                  <a:txBody>
                    <a:bodyPr/>
                    <a:lstStyle/>
                    <a:p>
                      <a:r>
                        <a:rPr lang="en-CA" sz="1800" dirty="0"/>
                        <a:t>Due</a:t>
                      </a:r>
                    </a:p>
                  </a:txBody>
                  <a:tcPr marL="91428" marR="91428" marT="45715" marB="45715"/>
                </a:tc>
                <a:tc>
                  <a:txBody>
                    <a:bodyPr/>
                    <a:lstStyle/>
                    <a:p>
                      <a:pPr algn="ctr"/>
                      <a:r>
                        <a:rPr lang="en-CA" sz="1800" dirty="0"/>
                        <a:t>2022</a:t>
                      </a:r>
                    </a:p>
                  </a:txBody>
                  <a:tcPr marL="91428" marR="91428" marT="45715" marB="45715"/>
                </a:tc>
                <a:tc>
                  <a:txBody>
                    <a:bodyPr/>
                    <a:lstStyle/>
                    <a:p>
                      <a:pPr algn="ctr"/>
                      <a:r>
                        <a:rPr lang="en-CA" sz="1800" dirty="0"/>
                        <a:t>2021</a:t>
                      </a:r>
                    </a:p>
                  </a:txBody>
                  <a:tcPr marL="91428" marR="91428" marT="45715" marB="45715"/>
                </a:tc>
                <a:tc>
                  <a:txBody>
                    <a:bodyPr/>
                    <a:lstStyle/>
                    <a:p>
                      <a:pPr algn="ctr"/>
                      <a:r>
                        <a:rPr lang="en-CA" sz="1800" dirty="0"/>
                        <a:t>2020</a:t>
                      </a:r>
                    </a:p>
                  </a:txBody>
                  <a:tcPr marL="91428" marR="91428" marT="45715" marB="45715"/>
                </a:tc>
                <a:tc>
                  <a:txBody>
                    <a:bodyPr/>
                    <a:lstStyle/>
                    <a:p>
                      <a:pPr algn="ctr"/>
                      <a:r>
                        <a:rPr lang="en-CA" sz="1800" dirty="0"/>
                        <a:t>2019</a:t>
                      </a:r>
                    </a:p>
                  </a:txBody>
                  <a:tcPr marL="91428" marR="91428" marT="45715" marB="45715"/>
                </a:tc>
                <a:tc>
                  <a:txBody>
                    <a:bodyPr/>
                    <a:lstStyle/>
                    <a:p>
                      <a:pPr algn="ctr"/>
                      <a:r>
                        <a:rPr lang="en-CA" sz="1800" dirty="0"/>
                        <a:t>2018</a:t>
                      </a:r>
                    </a:p>
                  </a:txBody>
                  <a:tcPr marL="91428" marR="91428" marT="45715" marB="45715"/>
                </a:tc>
                <a:extLst>
                  <a:ext uri="{0D108BD9-81ED-4DB2-BD59-A6C34878D82A}">
                    <a16:rowId xmlns:a16="http://schemas.microsoft.com/office/drawing/2014/main" val="1972316345"/>
                  </a:ext>
                </a:extLst>
              </a:tr>
              <a:tr h="448246">
                <a:tc>
                  <a:txBody>
                    <a:bodyPr/>
                    <a:lstStyle/>
                    <a:p>
                      <a:r>
                        <a:rPr lang="en-CA" sz="1800" dirty="0"/>
                        <a:t>Surplus</a:t>
                      </a:r>
                    </a:p>
                  </a:txBody>
                  <a:tcPr marL="91428" marR="91428" marT="45715" marB="45715"/>
                </a:tc>
                <a:tc>
                  <a:txBody>
                    <a:bodyPr/>
                    <a:lstStyle/>
                    <a:p>
                      <a:pPr algn="ctr"/>
                      <a:r>
                        <a:rPr lang="en-CA" sz="1800" dirty="0"/>
                        <a:t>$1,225,433</a:t>
                      </a:r>
                    </a:p>
                  </a:txBody>
                  <a:tcPr marL="91428" marR="91428" marT="45715" marB="45715"/>
                </a:tc>
                <a:tc>
                  <a:txBody>
                    <a:bodyPr/>
                    <a:lstStyle/>
                    <a:p>
                      <a:pPr algn="ctr"/>
                      <a:r>
                        <a:rPr lang="en-CA" sz="1800" dirty="0"/>
                        <a:t>$2,434,663</a:t>
                      </a:r>
                    </a:p>
                  </a:txBody>
                  <a:tcPr marL="91428" marR="91428" marT="45715" marB="45715"/>
                </a:tc>
                <a:tc>
                  <a:txBody>
                    <a:bodyPr/>
                    <a:lstStyle/>
                    <a:p>
                      <a:pPr algn="ctr"/>
                      <a:r>
                        <a:rPr lang="en-CA" sz="1800" dirty="0"/>
                        <a:t>$1,591,395</a:t>
                      </a:r>
                    </a:p>
                  </a:txBody>
                  <a:tcPr marL="91428" marR="91428" marT="45715" marB="45715"/>
                </a:tc>
                <a:tc>
                  <a:txBody>
                    <a:bodyPr/>
                    <a:lstStyle/>
                    <a:p>
                      <a:pPr algn="ctr"/>
                      <a:r>
                        <a:rPr lang="en-CA" sz="1800" dirty="0"/>
                        <a:t>$1,380,679</a:t>
                      </a:r>
                    </a:p>
                  </a:txBody>
                  <a:tcPr marL="91428" marR="91428" marT="45715" marB="45715"/>
                </a:tc>
                <a:tc>
                  <a:txBody>
                    <a:bodyPr/>
                    <a:lstStyle/>
                    <a:p>
                      <a:pPr algn="ctr"/>
                      <a:r>
                        <a:rPr lang="en-CA" sz="1800" dirty="0"/>
                        <a:t>$2,627,899</a:t>
                      </a:r>
                    </a:p>
                  </a:txBody>
                  <a:tcPr marL="91428" marR="91428" marT="45715" marB="45715"/>
                </a:tc>
                <a:extLst>
                  <a:ext uri="{0D108BD9-81ED-4DB2-BD59-A6C34878D82A}">
                    <a16:rowId xmlns:a16="http://schemas.microsoft.com/office/drawing/2014/main" val="4284468341"/>
                  </a:ext>
                </a:extLst>
              </a:tr>
              <a:tr h="619203">
                <a:tc>
                  <a:txBody>
                    <a:bodyPr/>
                    <a:lstStyle/>
                    <a:p>
                      <a:r>
                        <a:rPr lang="en-CA" sz="1800" dirty="0"/>
                        <a:t>Less: Approved Projects</a:t>
                      </a:r>
                    </a:p>
                  </a:txBody>
                  <a:tcPr marL="91428" marR="91428" marT="45715" marB="45715"/>
                </a:tc>
                <a:tc>
                  <a:txBody>
                    <a:bodyPr/>
                    <a:lstStyle/>
                    <a:p>
                      <a:pPr algn="ctr"/>
                      <a:r>
                        <a:rPr lang="en-CA" sz="1800" dirty="0"/>
                        <a:t>($979,682)</a:t>
                      </a:r>
                    </a:p>
                  </a:txBody>
                  <a:tcPr marL="91428" marR="91428" marT="45715" marB="45715"/>
                </a:tc>
                <a:tc>
                  <a:txBody>
                    <a:bodyPr/>
                    <a:lstStyle/>
                    <a:p>
                      <a:pPr algn="ctr"/>
                      <a:r>
                        <a:rPr lang="en-CA" sz="1800" dirty="0"/>
                        <a:t>($638,558)</a:t>
                      </a:r>
                    </a:p>
                  </a:txBody>
                  <a:tcPr marL="91428" marR="91428" marT="45715" marB="45715"/>
                </a:tc>
                <a:tc>
                  <a:txBody>
                    <a:bodyPr/>
                    <a:lstStyle/>
                    <a:p>
                      <a:pPr algn="ctr"/>
                      <a:r>
                        <a:rPr lang="en-CA" sz="1800" dirty="0"/>
                        <a:t>($691,486)</a:t>
                      </a:r>
                    </a:p>
                  </a:txBody>
                  <a:tcPr marL="91428" marR="91428" marT="45715" marB="45715"/>
                </a:tc>
                <a:tc>
                  <a:txBody>
                    <a:bodyPr/>
                    <a:lstStyle/>
                    <a:p>
                      <a:pPr algn="ctr"/>
                      <a:r>
                        <a:rPr lang="en-CA" sz="1800" dirty="0"/>
                        <a:t>($358,992)</a:t>
                      </a:r>
                    </a:p>
                  </a:txBody>
                  <a:tcPr marL="91428" marR="91428" marT="45715" marB="45715"/>
                </a:tc>
                <a:tc>
                  <a:txBody>
                    <a:bodyPr/>
                    <a:lstStyle/>
                    <a:p>
                      <a:pPr algn="ctr"/>
                      <a:r>
                        <a:rPr lang="en-CA" sz="1800" dirty="0"/>
                        <a:t>($1,042,163)</a:t>
                      </a:r>
                    </a:p>
                  </a:txBody>
                  <a:tcPr marL="91428" marR="91428" marT="45715" marB="45715"/>
                </a:tc>
                <a:extLst>
                  <a:ext uri="{0D108BD9-81ED-4DB2-BD59-A6C34878D82A}">
                    <a16:rowId xmlns:a16="http://schemas.microsoft.com/office/drawing/2014/main" val="1129648160"/>
                  </a:ext>
                </a:extLst>
              </a:tr>
              <a:tr h="619203">
                <a:tc>
                  <a:txBody>
                    <a:bodyPr/>
                    <a:lstStyle/>
                    <a:p>
                      <a:r>
                        <a:rPr lang="en-CA" sz="1800" u="sng" baseline="0" dirty="0"/>
                        <a:t>Less: Half of net realized gains</a:t>
                      </a:r>
                    </a:p>
                  </a:txBody>
                  <a:tcPr marL="91428" marR="91428" marT="45715" marB="45715"/>
                </a:tc>
                <a:tc>
                  <a:txBody>
                    <a:bodyPr/>
                    <a:lstStyle/>
                    <a:p>
                      <a:pPr algn="ctr"/>
                      <a:r>
                        <a:rPr lang="en-CA" sz="1800" u="sng" baseline="0" dirty="0"/>
                        <a:t>($346,413)</a:t>
                      </a:r>
                    </a:p>
                  </a:txBody>
                  <a:tcPr marL="91428" marR="91428" marT="45715" marB="45715"/>
                </a:tc>
                <a:tc>
                  <a:txBody>
                    <a:bodyPr/>
                    <a:lstStyle/>
                    <a:p>
                      <a:pPr algn="ctr"/>
                      <a:r>
                        <a:rPr lang="en-CA" sz="1800" u="sng" baseline="0" dirty="0"/>
                        <a:t>($973,681)</a:t>
                      </a:r>
                    </a:p>
                  </a:txBody>
                  <a:tcPr marL="91428" marR="91428" marT="45715" marB="45715"/>
                </a:tc>
                <a:tc>
                  <a:txBody>
                    <a:bodyPr/>
                    <a:lstStyle/>
                    <a:p>
                      <a:pPr algn="ctr"/>
                      <a:r>
                        <a:rPr lang="en-CA" sz="1800" u="sng" baseline="0" dirty="0"/>
                        <a:t>($546,923)</a:t>
                      </a:r>
                    </a:p>
                  </a:txBody>
                  <a:tcPr marL="91428" marR="91428" marT="45715" marB="45715"/>
                </a:tc>
                <a:tc>
                  <a:txBody>
                    <a:bodyPr/>
                    <a:lstStyle/>
                    <a:p>
                      <a:pPr algn="ctr"/>
                      <a:r>
                        <a:rPr lang="en-CA" sz="1800" u="sng" baseline="0" dirty="0"/>
                        <a:t>($423,110)</a:t>
                      </a:r>
                    </a:p>
                  </a:txBody>
                  <a:tcPr marL="91428" marR="91428" marT="45715" marB="45715"/>
                </a:tc>
                <a:tc>
                  <a:txBody>
                    <a:bodyPr/>
                    <a:lstStyle/>
                    <a:p>
                      <a:pPr algn="ctr"/>
                      <a:r>
                        <a:rPr lang="en-CA" sz="1800" u="sng" baseline="0" dirty="0"/>
                        <a:t>($1,050,041)</a:t>
                      </a:r>
                    </a:p>
                  </a:txBody>
                  <a:tcPr marL="91428" marR="91428" marT="45715" marB="45715"/>
                </a:tc>
                <a:extLst>
                  <a:ext uri="{0D108BD9-81ED-4DB2-BD59-A6C34878D82A}">
                    <a16:rowId xmlns:a16="http://schemas.microsoft.com/office/drawing/2014/main" val="802953141"/>
                  </a:ext>
                </a:extLst>
              </a:tr>
              <a:tr h="619203">
                <a:tc>
                  <a:txBody>
                    <a:bodyPr/>
                    <a:lstStyle/>
                    <a:p>
                      <a:r>
                        <a:rPr lang="en-CA" sz="1800" b="1" dirty="0"/>
                        <a:t>Allocated surplus and payable to Chippewas of Nawash Unceded First Nation</a:t>
                      </a:r>
                    </a:p>
                  </a:txBody>
                  <a:tcPr marL="91428" marR="91428" marT="45715" marB="45715"/>
                </a:tc>
                <a:tc>
                  <a:txBody>
                    <a:bodyPr/>
                    <a:lstStyle/>
                    <a:p>
                      <a:pPr algn="ctr"/>
                      <a:r>
                        <a:rPr lang="en-CA" sz="1800" b="0" dirty="0"/>
                        <a:t>($100,662)</a:t>
                      </a:r>
                    </a:p>
                  </a:txBody>
                  <a:tcPr marL="91428" marR="91428" marT="45715" marB="45715"/>
                </a:tc>
                <a:tc>
                  <a:txBody>
                    <a:bodyPr/>
                    <a:lstStyle/>
                    <a:p>
                      <a:pPr algn="ctr"/>
                      <a:r>
                        <a:rPr lang="en-CA" sz="1800" b="0" dirty="0"/>
                        <a:t>$822,424</a:t>
                      </a:r>
                    </a:p>
                  </a:txBody>
                  <a:tcPr marL="91428" marR="91428" marT="45715" marB="45715"/>
                </a:tc>
                <a:tc>
                  <a:txBody>
                    <a:bodyPr/>
                    <a:lstStyle/>
                    <a:p>
                      <a:pPr algn="ctr"/>
                      <a:r>
                        <a:rPr lang="en-CA" sz="1800" b="0" dirty="0"/>
                        <a:t>$352,986</a:t>
                      </a:r>
                    </a:p>
                  </a:txBody>
                  <a:tcPr marL="91428" marR="91428" marT="45715" marB="45715"/>
                </a:tc>
                <a:tc>
                  <a:txBody>
                    <a:bodyPr/>
                    <a:lstStyle/>
                    <a:p>
                      <a:pPr algn="ctr"/>
                      <a:r>
                        <a:rPr lang="en-CA" sz="1800" b="0" dirty="0"/>
                        <a:t>$598,577</a:t>
                      </a:r>
                    </a:p>
                  </a:txBody>
                  <a:tcPr marL="91428" marR="91428" marT="45715" marB="45715"/>
                </a:tc>
                <a:tc>
                  <a:txBody>
                    <a:bodyPr/>
                    <a:lstStyle/>
                    <a:p>
                      <a:pPr algn="ctr"/>
                      <a:r>
                        <a:rPr lang="en-CA" sz="1800" b="0" dirty="0"/>
                        <a:t>$535,695</a:t>
                      </a:r>
                    </a:p>
                  </a:txBody>
                  <a:tcPr marL="91428" marR="91428" marT="45715" marB="45715"/>
                </a:tc>
                <a:extLst>
                  <a:ext uri="{0D108BD9-81ED-4DB2-BD59-A6C34878D82A}">
                    <a16:rowId xmlns:a16="http://schemas.microsoft.com/office/drawing/2014/main" val="539249891"/>
                  </a:ext>
                </a:extLst>
              </a:tr>
            </a:tbl>
          </a:graphicData>
        </a:graphic>
      </p:graphicFrame>
    </p:spTree>
    <p:extLst>
      <p:ext uri="{BB962C8B-B14F-4D97-AF65-F5344CB8AC3E}">
        <p14:creationId xmlns:p14="http://schemas.microsoft.com/office/powerpoint/2010/main" val="269067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Surplus Allocation</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28340" y="1416368"/>
            <a:ext cx="13316259" cy="4724400"/>
          </a:xfrm>
        </p:spPr>
        <p:txBody>
          <a:bodyPr/>
          <a:lstStyle/>
          <a:p>
            <a:r>
              <a:rPr lang="en-US" altLang="en-US" dirty="0"/>
              <a:t>Due to Chippewas of </a:t>
            </a:r>
            <a:r>
              <a:rPr lang="en-US" altLang="en-US" dirty="0" err="1"/>
              <a:t>Nawash</a:t>
            </a:r>
            <a:r>
              <a:rPr lang="en-US" altLang="en-US" dirty="0"/>
              <a:t> </a:t>
            </a:r>
            <a:r>
              <a:rPr lang="en-US" altLang="en-US" dirty="0" err="1"/>
              <a:t>Unceded</a:t>
            </a:r>
            <a:r>
              <a:rPr lang="en-US" altLang="en-US" dirty="0"/>
              <a:t> First Nation</a:t>
            </a:r>
          </a:p>
          <a:p>
            <a:endParaRPr lang="en-CA" dirty="0"/>
          </a:p>
        </p:txBody>
      </p:sp>
      <p:pic>
        <p:nvPicPr>
          <p:cNvPr id="6" name="Picture 5">
            <a:extLst>
              <a:ext uri="{FF2B5EF4-FFF2-40B4-BE49-F238E27FC236}">
                <a16:creationId xmlns:a16="http://schemas.microsoft.com/office/drawing/2014/main" id="{5ACF2A65-E077-9163-9E77-3FA9E8EB31FA}"/>
              </a:ext>
            </a:extLst>
          </p:cNvPr>
          <p:cNvPicPr>
            <a:picLocks noChangeAspect="1"/>
          </p:cNvPicPr>
          <p:nvPr/>
        </p:nvPicPr>
        <p:blipFill>
          <a:blip r:embed="rId2"/>
          <a:stretch>
            <a:fillRect/>
          </a:stretch>
        </p:blipFill>
        <p:spPr>
          <a:xfrm>
            <a:off x="2667000" y="2088434"/>
            <a:ext cx="8464495" cy="5087702"/>
          </a:xfrm>
          <a:prstGeom prst="rect">
            <a:avLst/>
          </a:prstGeom>
        </p:spPr>
      </p:pic>
    </p:spTree>
    <p:extLst>
      <p:ext uri="{BB962C8B-B14F-4D97-AF65-F5344CB8AC3E}">
        <p14:creationId xmlns:p14="http://schemas.microsoft.com/office/powerpoint/2010/main" val="60260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a:xfrm>
            <a:off x="152400" y="3124200"/>
            <a:ext cx="10877859" cy="1371600"/>
          </a:xfrm>
        </p:spPr>
        <p:txBody>
          <a:bodyPr>
            <a:normAutofit/>
          </a:bodyPr>
          <a:lstStyle/>
          <a:p>
            <a:r>
              <a:rPr lang="en-US" altLang="en-US" sz="3200" dirty="0"/>
              <a:t>Approved </a:t>
            </a:r>
            <a:br>
              <a:rPr lang="en-US" altLang="en-US" sz="3200" dirty="0"/>
            </a:br>
            <a:r>
              <a:rPr lang="en-US" altLang="en-US" sz="3200" dirty="0"/>
              <a:t>Projects</a:t>
            </a:r>
            <a:endParaRPr lang="en-CA" sz="3200" dirty="0"/>
          </a:p>
        </p:txBody>
      </p:sp>
      <p:graphicFrame>
        <p:nvGraphicFramePr>
          <p:cNvPr id="2" name="Table 1">
            <a:extLst>
              <a:ext uri="{FF2B5EF4-FFF2-40B4-BE49-F238E27FC236}">
                <a16:creationId xmlns:a16="http://schemas.microsoft.com/office/drawing/2014/main" id="{7D63ACC1-5F52-4190-B1A3-9AFD98443BDB}"/>
              </a:ext>
            </a:extLst>
          </p:cNvPr>
          <p:cNvGraphicFramePr>
            <a:graphicFrameLocks noGrp="1"/>
          </p:cNvGraphicFramePr>
          <p:nvPr>
            <p:extLst>
              <p:ext uri="{D42A27DB-BD31-4B8C-83A1-F6EECF244321}">
                <p14:modId xmlns:p14="http://schemas.microsoft.com/office/powerpoint/2010/main" val="2543503762"/>
              </p:ext>
            </p:extLst>
          </p:nvPr>
        </p:nvGraphicFramePr>
        <p:xfrm>
          <a:off x="2590800" y="298673"/>
          <a:ext cx="11131797" cy="7632253"/>
        </p:xfrm>
        <a:graphic>
          <a:graphicData uri="http://schemas.openxmlformats.org/drawingml/2006/table">
            <a:tbl>
              <a:tblPr firstRow="1" bandRow="1">
                <a:tableStyleId>{21E4AEA4-8DFA-4A89-87EB-49C32662AFE0}</a:tableStyleId>
              </a:tblPr>
              <a:tblGrid>
                <a:gridCol w="5562600">
                  <a:extLst>
                    <a:ext uri="{9D8B030D-6E8A-4147-A177-3AD203B41FA5}">
                      <a16:colId xmlns:a16="http://schemas.microsoft.com/office/drawing/2014/main" val="662629281"/>
                    </a:ext>
                  </a:extLst>
                </a:gridCol>
                <a:gridCol w="5569197">
                  <a:extLst>
                    <a:ext uri="{9D8B030D-6E8A-4147-A177-3AD203B41FA5}">
                      <a16:colId xmlns:a16="http://schemas.microsoft.com/office/drawing/2014/main" val="1390756911"/>
                    </a:ext>
                  </a:extLst>
                </a:gridCol>
              </a:tblGrid>
              <a:tr h="358650">
                <a:tc>
                  <a:txBody>
                    <a:bodyPr/>
                    <a:lstStyle/>
                    <a:p>
                      <a:r>
                        <a:rPr lang="en-CA" sz="1400" dirty="0"/>
                        <a:t>Approved Projects 2022</a:t>
                      </a:r>
                    </a:p>
                  </a:txBody>
                  <a:tcPr marL="120431" marR="120431" marT="60230" marB="60230"/>
                </a:tc>
                <a:tc>
                  <a:txBody>
                    <a:bodyPr/>
                    <a:lstStyle/>
                    <a:p>
                      <a:pPr algn="ctr"/>
                      <a:r>
                        <a:rPr lang="en-CA" sz="1400" dirty="0"/>
                        <a:t>2022</a:t>
                      </a:r>
                    </a:p>
                  </a:txBody>
                  <a:tcPr marL="120431" marR="120431" marT="60230" marB="60230"/>
                </a:tc>
                <a:extLst>
                  <a:ext uri="{0D108BD9-81ED-4DB2-BD59-A6C34878D82A}">
                    <a16:rowId xmlns:a16="http://schemas.microsoft.com/office/drawing/2014/main" val="2961006905"/>
                  </a:ext>
                </a:extLst>
              </a:tr>
              <a:tr h="0">
                <a:tc>
                  <a:txBody>
                    <a:bodyPr/>
                    <a:lstStyle/>
                    <a:p>
                      <a:r>
                        <a:rPr lang="en-CA" sz="1400" dirty="0"/>
                        <a:t>COVID-19 Relief – Gift Card Initiative (300 members)</a:t>
                      </a:r>
                    </a:p>
                  </a:txBody>
                  <a:tcPr marL="120431" marR="120431" marT="60230" marB="60230"/>
                </a:tc>
                <a:tc>
                  <a:txBody>
                    <a:bodyPr/>
                    <a:lstStyle/>
                    <a:p>
                      <a:pPr algn="ctr"/>
                      <a:r>
                        <a:rPr lang="en-CA" sz="1400" dirty="0"/>
                        <a:t>$51,000</a:t>
                      </a:r>
                    </a:p>
                  </a:txBody>
                  <a:tcPr marL="120431" marR="120431" marT="60230" marB="60230"/>
                </a:tc>
                <a:extLst>
                  <a:ext uri="{0D108BD9-81ED-4DB2-BD59-A6C34878D82A}">
                    <a16:rowId xmlns:a16="http://schemas.microsoft.com/office/drawing/2014/main" val="3086638711"/>
                  </a:ext>
                </a:extLst>
              </a:tr>
              <a:tr h="229795">
                <a:tc>
                  <a:txBody>
                    <a:bodyPr/>
                    <a:lstStyle/>
                    <a:p>
                      <a:r>
                        <a:rPr lang="en-CA" sz="1400" dirty="0"/>
                        <a:t>Culture – Alaskan Wood Mill</a:t>
                      </a:r>
                    </a:p>
                  </a:txBody>
                  <a:tcPr marL="120431" marR="120431" marT="60230" marB="60230"/>
                </a:tc>
                <a:tc>
                  <a:txBody>
                    <a:bodyPr/>
                    <a:lstStyle/>
                    <a:p>
                      <a:pPr algn="ctr"/>
                      <a:r>
                        <a:rPr lang="en-CA" sz="1400" dirty="0"/>
                        <a:t>$2,500</a:t>
                      </a:r>
                    </a:p>
                  </a:txBody>
                  <a:tcPr marL="120431" marR="120431" marT="60230" marB="60230"/>
                </a:tc>
                <a:extLst>
                  <a:ext uri="{0D108BD9-81ED-4DB2-BD59-A6C34878D82A}">
                    <a16:rowId xmlns:a16="http://schemas.microsoft.com/office/drawing/2014/main" val="1459474663"/>
                  </a:ext>
                </a:extLst>
              </a:tr>
              <a:tr h="429860">
                <a:tc>
                  <a:txBody>
                    <a:bodyPr/>
                    <a:lstStyle/>
                    <a:p>
                      <a:r>
                        <a:rPr lang="en-CA" sz="1400" dirty="0"/>
                        <a:t>Culture – Jewellery Sales Travel</a:t>
                      </a:r>
                    </a:p>
                  </a:txBody>
                  <a:tcPr marL="120431" marR="120431" marT="60230" marB="60230"/>
                </a:tc>
                <a:tc>
                  <a:txBody>
                    <a:bodyPr/>
                    <a:lstStyle/>
                    <a:p>
                      <a:pPr algn="ctr"/>
                      <a:r>
                        <a:rPr lang="en-CA" sz="1400" dirty="0"/>
                        <a:t>$1,200</a:t>
                      </a:r>
                    </a:p>
                  </a:txBody>
                  <a:tcPr marL="120431" marR="120431" marT="60230" marB="60230"/>
                </a:tc>
                <a:extLst>
                  <a:ext uri="{0D108BD9-81ED-4DB2-BD59-A6C34878D82A}">
                    <a16:rowId xmlns:a16="http://schemas.microsoft.com/office/drawing/2014/main" val="401056343"/>
                  </a:ext>
                </a:extLst>
              </a:tr>
              <a:tr h="174530">
                <a:tc>
                  <a:txBody>
                    <a:bodyPr/>
                    <a:lstStyle/>
                    <a:p>
                      <a:r>
                        <a:rPr lang="en-CA" sz="1400" dirty="0"/>
                        <a:t>Culture – Potawatomi Gathering</a:t>
                      </a:r>
                    </a:p>
                  </a:txBody>
                  <a:tcPr marL="120431" marR="120431" marT="60230" marB="60230"/>
                </a:tc>
                <a:tc>
                  <a:txBody>
                    <a:bodyPr/>
                    <a:lstStyle/>
                    <a:p>
                      <a:pPr algn="ctr"/>
                      <a:r>
                        <a:rPr lang="en-CA" sz="1400" dirty="0"/>
                        <a:t>$78,500</a:t>
                      </a:r>
                    </a:p>
                  </a:txBody>
                  <a:tcPr marL="120431" marR="120431" marT="60230" marB="60230"/>
                </a:tc>
                <a:extLst>
                  <a:ext uri="{0D108BD9-81ED-4DB2-BD59-A6C34878D82A}">
                    <a16:rowId xmlns:a16="http://schemas.microsoft.com/office/drawing/2014/main" val="2017347501"/>
                  </a:ext>
                </a:extLst>
              </a:tr>
              <a:tr h="174530">
                <a:tc>
                  <a:txBody>
                    <a:bodyPr/>
                    <a:lstStyle/>
                    <a:p>
                      <a:r>
                        <a:rPr lang="en-CA" sz="1400" dirty="0"/>
                        <a:t>Economic Development – Business Updates</a:t>
                      </a:r>
                    </a:p>
                  </a:txBody>
                  <a:tcPr marL="120431" marR="120431" marT="60230" marB="60230"/>
                </a:tc>
                <a:tc>
                  <a:txBody>
                    <a:bodyPr/>
                    <a:lstStyle/>
                    <a:p>
                      <a:pPr algn="ctr"/>
                      <a:r>
                        <a:rPr lang="en-CA" sz="1400" dirty="0"/>
                        <a:t>$21,400</a:t>
                      </a:r>
                    </a:p>
                  </a:txBody>
                  <a:tcPr marL="120431" marR="120431" marT="60230" marB="60230"/>
                </a:tc>
                <a:extLst>
                  <a:ext uri="{0D108BD9-81ED-4DB2-BD59-A6C34878D82A}">
                    <a16:rowId xmlns:a16="http://schemas.microsoft.com/office/drawing/2014/main" val="2465829367"/>
                  </a:ext>
                </a:extLst>
              </a:tr>
              <a:tr h="357795">
                <a:tc>
                  <a:txBody>
                    <a:bodyPr/>
                    <a:lstStyle/>
                    <a:p>
                      <a:r>
                        <a:rPr lang="en-CA" sz="1400" dirty="0"/>
                        <a:t>Education – Board of Education (12 students)</a:t>
                      </a:r>
                    </a:p>
                  </a:txBody>
                  <a:tcPr marL="120431" marR="120431" marT="60230" marB="60230"/>
                </a:tc>
                <a:tc>
                  <a:txBody>
                    <a:bodyPr/>
                    <a:lstStyle/>
                    <a:p>
                      <a:pPr algn="ctr"/>
                      <a:r>
                        <a:rPr lang="en-CA" sz="1400" dirty="0"/>
                        <a:t>$180,000</a:t>
                      </a:r>
                    </a:p>
                  </a:txBody>
                  <a:tcPr marL="120431" marR="120431" marT="60230" marB="60230"/>
                </a:tc>
                <a:extLst>
                  <a:ext uri="{0D108BD9-81ED-4DB2-BD59-A6C34878D82A}">
                    <a16:rowId xmlns:a16="http://schemas.microsoft.com/office/drawing/2014/main" val="2784003197"/>
                  </a:ext>
                </a:extLst>
              </a:tr>
              <a:tr h="0">
                <a:tc>
                  <a:txBody>
                    <a:bodyPr/>
                    <a:lstStyle/>
                    <a:p>
                      <a:r>
                        <a:rPr lang="en-CA" sz="1400" dirty="0"/>
                        <a:t>Education – Costs</a:t>
                      </a:r>
                    </a:p>
                  </a:txBody>
                  <a:tcPr marL="120431" marR="120431" marT="60230" marB="60230"/>
                </a:tc>
                <a:tc>
                  <a:txBody>
                    <a:bodyPr/>
                    <a:lstStyle/>
                    <a:p>
                      <a:pPr algn="ctr"/>
                      <a:r>
                        <a:rPr lang="en-CA" sz="1400" dirty="0"/>
                        <a:t>$2,270</a:t>
                      </a:r>
                    </a:p>
                  </a:txBody>
                  <a:tcPr marL="120431" marR="120431" marT="60230" marB="60230"/>
                </a:tc>
                <a:extLst>
                  <a:ext uri="{0D108BD9-81ED-4DB2-BD59-A6C34878D82A}">
                    <a16:rowId xmlns:a16="http://schemas.microsoft.com/office/drawing/2014/main" val="3164840030"/>
                  </a:ext>
                </a:extLst>
              </a:tr>
              <a:tr h="229795">
                <a:tc>
                  <a:txBody>
                    <a:bodyPr/>
                    <a:lstStyle/>
                    <a:p>
                      <a:r>
                        <a:rPr lang="en-CA" sz="1400" dirty="0"/>
                        <a:t>Education – Traditional Medicine </a:t>
                      </a:r>
                    </a:p>
                  </a:txBody>
                  <a:tcPr marL="120431" marR="120431" marT="60230" marB="60230"/>
                </a:tc>
                <a:tc>
                  <a:txBody>
                    <a:bodyPr/>
                    <a:lstStyle/>
                    <a:p>
                      <a:pPr algn="ctr"/>
                      <a:r>
                        <a:rPr lang="en-CA" sz="1400" dirty="0"/>
                        <a:t>$9,200</a:t>
                      </a:r>
                    </a:p>
                  </a:txBody>
                  <a:tcPr marL="120431" marR="120431" marT="60230" marB="60230"/>
                </a:tc>
                <a:extLst>
                  <a:ext uri="{0D108BD9-81ED-4DB2-BD59-A6C34878D82A}">
                    <a16:rowId xmlns:a16="http://schemas.microsoft.com/office/drawing/2014/main" val="1800789761"/>
                  </a:ext>
                </a:extLst>
              </a:tr>
              <a:tr h="0">
                <a:tc>
                  <a:txBody>
                    <a:bodyPr/>
                    <a:lstStyle/>
                    <a:p>
                      <a:r>
                        <a:rPr lang="en-CA" sz="1400" dirty="0"/>
                        <a:t>Education – Workshops</a:t>
                      </a:r>
                    </a:p>
                  </a:txBody>
                  <a:tcPr marL="120431" marR="120431" marT="60230" marB="60230"/>
                </a:tc>
                <a:tc>
                  <a:txBody>
                    <a:bodyPr/>
                    <a:lstStyle/>
                    <a:p>
                      <a:pPr algn="ctr"/>
                      <a:r>
                        <a:rPr lang="en-CA" sz="1400" dirty="0"/>
                        <a:t>$3,800</a:t>
                      </a:r>
                    </a:p>
                  </a:txBody>
                  <a:tcPr marL="120431" marR="120431" marT="60230" marB="60230"/>
                </a:tc>
                <a:extLst>
                  <a:ext uri="{0D108BD9-81ED-4DB2-BD59-A6C34878D82A}">
                    <a16:rowId xmlns:a16="http://schemas.microsoft.com/office/drawing/2014/main" val="1258596158"/>
                  </a:ext>
                </a:extLst>
              </a:tr>
              <a:tr h="232707">
                <a:tc>
                  <a:txBody>
                    <a:bodyPr/>
                    <a:lstStyle/>
                    <a:p>
                      <a:r>
                        <a:rPr lang="en-CA" sz="1400" dirty="0"/>
                        <a:t>Governance – Matrimonial Real Property Law</a:t>
                      </a:r>
                    </a:p>
                  </a:txBody>
                  <a:tcPr marL="120431" marR="120431" marT="60230" marB="60230"/>
                </a:tc>
                <a:tc>
                  <a:txBody>
                    <a:bodyPr/>
                    <a:lstStyle/>
                    <a:p>
                      <a:pPr algn="ctr"/>
                      <a:r>
                        <a:rPr lang="en-CA" sz="1400" dirty="0"/>
                        <a:t>$80,000</a:t>
                      </a:r>
                    </a:p>
                  </a:txBody>
                  <a:tcPr marL="120431" marR="120431" marT="60230" marB="60230"/>
                </a:tc>
                <a:extLst>
                  <a:ext uri="{0D108BD9-81ED-4DB2-BD59-A6C34878D82A}">
                    <a16:rowId xmlns:a16="http://schemas.microsoft.com/office/drawing/2014/main" val="4154149447"/>
                  </a:ext>
                </a:extLst>
              </a:tr>
              <a:tr h="0">
                <a:tc>
                  <a:txBody>
                    <a:bodyPr/>
                    <a:lstStyle/>
                    <a:p>
                      <a:r>
                        <a:rPr lang="en-CA" sz="1400" dirty="0"/>
                        <a:t>Governance – UNDRIP Engagement</a:t>
                      </a:r>
                    </a:p>
                  </a:txBody>
                  <a:tcPr marL="120431" marR="120431" marT="60230" marB="60230"/>
                </a:tc>
                <a:tc>
                  <a:txBody>
                    <a:bodyPr/>
                    <a:lstStyle/>
                    <a:p>
                      <a:pPr algn="ctr"/>
                      <a:r>
                        <a:rPr lang="en-CA" sz="1400" dirty="0"/>
                        <a:t>$50,794</a:t>
                      </a:r>
                    </a:p>
                  </a:txBody>
                  <a:tcPr marL="120431" marR="120431" marT="60230" marB="60230"/>
                </a:tc>
                <a:extLst>
                  <a:ext uri="{0D108BD9-81ED-4DB2-BD59-A6C34878D82A}">
                    <a16:rowId xmlns:a16="http://schemas.microsoft.com/office/drawing/2014/main" val="107064263"/>
                  </a:ext>
                </a:extLst>
              </a:tr>
              <a:tr h="279248">
                <a:tc>
                  <a:txBody>
                    <a:bodyPr/>
                    <a:lstStyle/>
                    <a:p>
                      <a:r>
                        <a:rPr lang="en-CA" sz="1400" dirty="0"/>
                        <a:t>Health – Cooling Unit Containers</a:t>
                      </a:r>
                    </a:p>
                  </a:txBody>
                  <a:tcPr marL="120431" marR="120431" marT="60230" marB="60230"/>
                </a:tc>
                <a:tc>
                  <a:txBody>
                    <a:bodyPr/>
                    <a:lstStyle/>
                    <a:p>
                      <a:pPr algn="ctr"/>
                      <a:r>
                        <a:rPr lang="en-CA" sz="1400" dirty="0"/>
                        <a:t>$27,079</a:t>
                      </a:r>
                    </a:p>
                  </a:txBody>
                  <a:tcPr marL="120431" marR="120431" marT="60230" marB="60230"/>
                </a:tc>
                <a:extLst>
                  <a:ext uri="{0D108BD9-81ED-4DB2-BD59-A6C34878D82A}">
                    <a16:rowId xmlns:a16="http://schemas.microsoft.com/office/drawing/2014/main" val="4014498276"/>
                  </a:ext>
                </a:extLst>
              </a:tr>
              <a:tr h="209436">
                <a:tc>
                  <a:txBody>
                    <a:bodyPr/>
                    <a:lstStyle/>
                    <a:p>
                      <a:r>
                        <a:rPr lang="en-CA" sz="1400" dirty="0"/>
                        <a:t>Health – Equestrian Team Fees</a:t>
                      </a:r>
                    </a:p>
                  </a:txBody>
                  <a:tcPr marL="120431" marR="120431" marT="60230" marB="60230"/>
                </a:tc>
                <a:tc>
                  <a:txBody>
                    <a:bodyPr/>
                    <a:lstStyle/>
                    <a:p>
                      <a:pPr algn="ctr"/>
                      <a:r>
                        <a:rPr lang="en-CA" sz="1400" dirty="0"/>
                        <a:t>$4,647</a:t>
                      </a:r>
                    </a:p>
                  </a:txBody>
                  <a:tcPr marL="120431" marR="120431" marT="60230" marB="60230"/>
                </a:tc>
                <a:extLst>
                  <a:ext uri="{0D108BD9-81ED-4DB2-BD59-A6C34878D82A}">
                    <a16:rowId xmlns:a16="http://schemas.microsoft.com/office/drawing/2014/main" val="4141293668"/>
                  </a:ext>
                </a:extLst>
              </a:tr>
              <a:tr h="0">
                <a:tc>
                  <a:txBody>
                    <a:bodyPr/>
                    <a:lstStyle/>
                    <a:p>
                      <a:r>
                        <a:rPr lang="en-CA" sz="1400" dirty="0"/>
                        <a:t>Health </a:t>
                      </a:r>
                      <a:r>
                        <a:rPr lang="en-CA" sz="1400"/>
                        <a:t>– Medical costs</a:t>
                      </a:r>
                      <a:endParaRPr lang="en-CA" sz="1400" dirty="0"/>
                    </a:p>
                  </a:txBody>
                  <a:tcPr marL="120431" marR="120431" marT="60230" marB="60230"/>
                </a:tc>
                <a:tc>
                  <a:txBody>
                    <a:bodyPr/>
                    <a:lstStyle/>
                    <a:p>
                      <a:pPr algn="ctr"/>
                      <a:r>
                        <a:rPr lang="en-CA" sz="1400" dirty="0"/>
                        <a:t>$53,370</a:t>
                      </a:r>
                    </a:p>
                  </a:txBody>
                  <a:tcPr marL="120431" marR="120431" marT="60230" marB="60230"/>
                </a:tc>
                <a:extLst>
                  <a:ext uri="{0D108BD9-81ED-4DB2-BD59-A6C34878D82A}">
                    <a16:rowId xmlns:a16="http://schemas.microsoft.com/office/drawing/2014/main" val="649548214"/>
                  </a:ext>
                </a:extLst>
              </a:tr>
              <a:tr h="0">
                <a:tc>
                  <a:txBody>
                    <a:bodyPr/>
                    <a:lstStyle/>
                    <a:p>
                      <a:r>
                        <a:rPr lang="en-CA" sz="1400" dirty="0"/>
                        <a:t>Health – Goodlife Memberships (</a:t>
                      </a:r>
                      <a:r>
                        <a:rPr lang="en-CA" sz="1400"/>
                        <a:t>1,136 members)</a:t>
                      </a:r>
                      <a:endParaRPr lang="en-CA" sz="1400" dirty="0"/>
                    </a:p>
                  </a:txBody>
                  <a:tcPr marL="120431" marR="120431" marT="60230" marB="60230"/>
                </a:tc>
                <a:tc>
                  <a:txBody>
                    <a:bodyPr/>
                    <a:lstStyle/>
                    <a:p>
                      <a:pPr algn="ctr"/>
                      <a:r>
                        <a:rPr lang="en-CA" sz="1400" dirty="0"/>
                        <a:t>$284,122</a:t>
                      </a:r>
                    </a:p>
                  </a:txBody>
                  <a:tcPr marL="120431" marR="120431" marT="60230" marB="60230"/>
                </a:tc>
                <a:extLst>
                  <a:ext uri="{0D108BD9-81ED-4DB2-BD59-A6C34878D82A}">
                    <a16:rowId xmlns:a16="http://schemas.microsoft.com/office/drawing/2014/main" val="4049417325"/>
                  </a:ext>
                </a:extLst>
              </a:tr>
              <a:tr h="357795">
                <a:tc>
                  <a:txBody>
                    <a:bodyPr/>
                    <a:lstStyle/>
                    <a:p>
                      <a:r>
                        <a:rPr lang="en-CA" sz="1400" dirty="0"/>
                        <a:t>Health – Hockey Fees</a:t>
                      </a:r>
                    </a:p>
                  </a:txBody>
                  <a:tcPr marL="120431" marR="120431" marT="60230" marB="60230"/>
                </a:tc>
                <a:tc>
                  <a:txBody>
                    <a:bodyPr/>
                    <a:lstStyle/>
                    <a:p>
                      <a:pPr algn="ctr"/>
                      <a:r>
                        <a:rPr lang="en-CA" sz="1400" dirty="0"/>
                        <a:t>$18,800</a:t>
                      </a:r>
                    </a:p>
                  </a:txBody>
                  <a:tcPr marL="120431" marR="120431" marT="60230" marB="60230"/>
                </a:tc>
                <a:extLst>
                  <a:ext uri="{0D108BD9-81ED-4DB2-BD59-A6C34878D82A}">
                    <a16:rowId xmlns:a16="http://schemas.microsoft.com/office/drawing/2014/main" val="478646302"/>
                  </a:ext>
                </a:extLst>
              </a:tr>
              <a:tr h="0">
                <a:tc>
                  <a:txBody>
                    <a:bodyPr/>
                    <a:lstStyle/>
                    <a:p>
                      <a:r>
                        <a:rPr lang="en-CA" sz="1400" dirty="0"/>
                        <a:t>Health – Playgrounds</a:t>
                      </a:r>
                    </a:p>
                  </a:txBody>
                  <a:tcPr marL="120431" marR="120431" marT="60230" marB="60230"/>
                </a:tc>
                <a:tc>
                  <a:txBody>
                    <a:bodyPr/>
                    <a:lstStyle/>
                    <a:p>
                      <a:pPr algn="ctr"/>
                      <a:r>
                        <a:rPr lang="en-CA" sz="1400" dirty="0"/>
                        <a:t>$100,000</a:t>
                      </a:r>
                    </a:p>
                  </a:txBody>
                  <a:tcPr marL="120431" marR="120431" marT="60230" marB="60230"/>
                </a:tc>
                <a:extLst>
                  <a:ext uri="{0D108BD9-81ED-4DB2-BD59-A6C34878D82A}">
                    <a16:rowId xmlns:a16="http://schemas.microsoft.com/office/drawing/2014/main" val="3679198634"/>
                  </a:ext>
                </a:extLst>
              </a:tr>
              <a:tr h="259611">
                <a:tc>
                  <a:txBody>
                    <a:bodyPr/>
                    <a:lstStyle/>
                    <a:p>
                      <a:r>
                        <a:rPr lang="en-CA" sz="1400" dirty="0"/>
                        <a:t>Health – Medical Scooter</a:t>
                      </a:r>
                    </a:p>
                  </a:txBody>
                  <a:tcPr marL="120431" marR="120431" marT="60230" marB="60230"/>
                </a:tc>
                <a:tc>
                  <a:txBody>
                    <a:bodyPr/>
                    <a:lstStyle/>
                    <a:p>
                      <a:pPr algn="ctr"/>
                      <a:r>
                        <a:rPr lang="en-CA" sz="1400" dirty="0"/>
                        <a:t>$2,400</a:t>
                      </a:r>
                    </a:p>
                  </a:txBody>
                  <a:tcPr marL="120431" marR="120431" marT="60230" marB="60230"/>
                </a:tc>
                <a:extLst>
                  <a:ext uri="{0D108BD9-81ED-4DB2-BD59-A6C34878D82A}">
                    <a16:rowId xmlns:a16="http://schemas.microsoft.com/office/drawing/2014/main" val="3246631677"/>
                  </a:ext>
                </a:extLst>
              </a:tr>
              <a:tr h="170163">
                <a:tc>
                  <a:txBody>
                    <a:bodyPr/>
                    <a:lstStyle/>
                    <a:p>
                      <a:r>
                        <a:rPr lang="en-CA" sz="1400" dirty="0"/>
                        <a:t>Health – Soccer Fees</a:t>
                      </a:r>
                    </a:p>
                  </a:txBody>
                  <a:tcPr marL="120431" marR="120431" marT="60230" marB="60230"/>
                </a:tc>
                <a:tc>
                  <a:txBody>
                    <a:bodyPr/>
                    <a:lstStyle/>
                    <a:p>
                      <a:pPr algn="ctr"/>
                      <a:r>
                        <a:rPr lang="en-CA" sz="1400" dirty="0"/>
                        <a:t>$5,000</a:t>
                      </a:r>
                    </a:p>
                  </a:txBody>
                  <a:tcPr marL="120431" marR="120431" marT="60230" marB="60230"/>
                </a:tc>
                <a:extLst>
                  <a:ext uri="{0D108BD9-81ED-4DB2-BD59-A6C34878D82A}">
                    <a16:rowId xmlns:a16="http://schemas.microsoft.com/office/drawing/2014/main" val="2317789345"/>
                  </a:ext>
                </a:extLst>
              </a:tr>
              <a:tr h="0">
                <a:tc>
                  <a:txBody>
                    <a:bodyPr/>
                    <a:lstStyle/>
                    <a:p>
                      <a:r>
                        <a:rPr lang="en-CA" sz="1400" dirty="0"/>
                        <a:t>Health – Team Ontario Hockey</a:t>
                      </a:r>
                    </a:p>
                  </a:txBody>
                  <a:tcPr marL="120431" marR="120431" marT="60230" marB="60230"/>
                </a:tc>
                <a:tc>
                  <a:txBody>
                    <a:bodyPr/>
                    <a:lstStyle/>
                    <a:p>
                      <a:pPr algn="ctr"/>
                      <a:r>
                        <a:rPr lang="en-CA" sz="1400" dirty="0"/>
                        <a:t>$3,600</a:t>
                      </a:r>
                    </a:p>
                  </a:txBody>
                  <a:tcPr marL="120431" marR="120431" marT="60230" marB="60230"/>
                </a:tc>
                <a:extLst>
                  <a:ext uri="{0D108BD9-81ED-4DB2-BD59-A6C34878D82A}">
                    <a16:rowId xmlns:a16="http://schemas.microsoft.com/office/drawing/2014/main" val="4022620456"/>
                  </a:ext>
                </a:extLst>
              </a:tr>
              <a:tr h="453213">
                <a:tc>
                  <a:txBody>
                    <a:bodyPr/>
                    <a:lstStyle/>
                    <a:p>
                      <a:r>
                        <a:rPr lang="en-CA" sz="1400" b="1" dirty="0"/>
                        <a:t>Total (2022)</a:t>
                      </a:r>
                    </a:p>
                  </a:txBody>
                  <a:tcPr marL="120431" marR="120431" marT="60230" marB="60230"/>
                </a:tc>
                <a:tc>
                  <a:txBody>
                    <a:bodyPr/>
                    <a:lstStyle/>
                    <a:p>
                      <a:pPr algn="ctr"/>
                      <a:r>
                        <a:rPr lang="en-CA" sz="1400" b="1" dirty="0"/>
                        <a:t>$979,682</a:t>
                      </a:r>
                    </a:p>
                  </a:txBody>
                  <a:tcPr marL="120431" marR="120431" marT="60230" marB="60230"/>
                </a:tc>
                <a:extLst>
                  <a:ext uri="{0D108BD9-81ED-4DB2-BD59-A6C34878D82A}">
                    <a16:rowId xmlns:a16="http://schemas.microsoft.com/office/drawing/2014/main" val="1812941200"/>
                  </a:ext>
                </a:extLst>
              </a:tr>
            </a:tbl>
          </a:graphicData>
        </a:graphic>
      </p:graphicFrame>
    </p:spTree>
    <p:extLst>
      <p:ext uri="{BB962C8B-B14F-4D97-AF65-F5344CB8AC3E}">
        <p14:creationId xmlns:p14="http://schemas.microsoft.com/office/powerpoint/2010/main" val="383503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a:xfrm>
            <a:off x="628340" y="152400"/>
            <a:ext cx="10877859" cy="1371600"/>
          </a:xfrm>
        </p:spPr>
        <p:txBody>
          <a:bodyPr/>
          <a:lstStyle/>
          <a:p>
            <a:r>
              <a:rPr lang="en-US" altLang="en-US" dirty="0"/>
              <a:t>Approved Projects</a:t>
            </a:r>
            <a:endParaRPr lang="en-CA" dirty="0"/>
          </a:p>
        </p:txBody>
      </p:sp>
      <p:pic>
        <p:nvPicPr>
          <p:cNvPr id="5" name="Picture 4">
            <a:extLst>
              <a:ext uri="{FF2B5EF4-FFF2-40B4-BE49-F238E27FC236}">
                <a16:creationId xmlns:a16="http://schemas.microsoft.com/office/drawing/2014/main" id="{78D43938-51E7-43B6-305F-B747C1F6EDC4}"/>
              </a:ext>
            </a:extLst>
          </p:cNvPr>
          <p:cNvPicPr>
            <a:picLocks noChangeAspect="1"/>
          </p:cNvPicPr>
          <p:nvPr/>
        </p:nvPicPr>
        <p:blipFill>
          <a:blip r:embed="rId2"/>
          <a:stretch>
            <a:fillRect/>
          </a:stretch>
        </p:blipFill>
        <p:spPr>
          <a:xfrm>
            <a:off x="2362200" y="1295400"/>
            <a:ext cx="8979154" cy="5397045"/>
          </a:xfrm>
          <a:prstGeom prst="rect">
            <a:avLst/>
          </a:prstGeom>
        </p:spPr>
      </p:pic>
    </p:spTree>
    <p:extLst>
      <p:ext uri="{BB962C8B-B14F-4D97-AF65-F5344CB8AC3E}">
        <p14:creationId xmlns:p14="http://schemas.microsoft.com/office/powerpoint/2010/main" val="151658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CA" dirty="0"/>
              <a:t>Assets</a:t>
            </a:r>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p:txBody>
          <a:bodyPr/>
          <a:lstStyle/>
          <a:p>
            <a:r>
              <a:rPr lang="en-US" altLang="en-US" dirty="0"/>
              <a:t>Definition - Things that ENNET owns or has owing to ENNET that provide economic benefits</a:t>
            </a:r>
          </a:p>
          <a:p>
            <a:pPr lvl="1"/>
            <a:r>
              <a:rPr lang="en-US" altLang="en-US" dirty="0"/>
              <a:t>Cash</a:t>
            </a:r>
          </a:p>
          <a:p>
            <a:pPr lvl="1"/>
            <a:r>
              <a:rPr lang="en-US" altLang="en-US" dirty="0"/>
              <a:t>Investments</a:t>
            </a:r>
          </a:p>
          <a:p>
            <a:pPr lvl="1"/>
            <a:r>
              <a:rPr lang="en-US" altLang="en-US" dirty="0"/>
              <a:t>Accrued investment income receivable (Accounts Receivable) </a:t>
            </a:r>
          </a:p>
          <a:p>
            <a:endParaRPr lang="en-CA" dirty="0"/>
          </a:p>
        </p:txBody>
      </p:sp>
    </p:spTree>
    <p:extLst>
      <p:ext uri="{BB962C8B-B14F-4D97-AF65-F5344CB8AC3E}">
        <p14:creationId xmlns:p14="http://schemas.microsoft.com/office/powerpoint/2010/main" val="1965715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BFBEFA-9823-2C27-1C7B-46CB1AF8F7B5}"/>
              </a:ext>
            </a:extLst>
          </p:cNvPr>
          <p:cNvPicPr>
            <a:picLocks noChangeAspect="1"/>
          </p:cNvPicPr>
          <p:nvPr/>
        </p:nvPicPr>
        <p:blipFill>
          <a:blip r:embed="rId2"/>
          <a:stretch>
            <a:fillRect/>
          </a:stretch>
        </p:blipFill>
        <p:spPr>
          <a:xfrm>
            <a:off x="2133600" y="1143000"/>
            <a:ext cx="10744200" cy="6457951"/>
          </a:xfrm>
          <a:prstGeom prst="rect">
            <a:avLst/>
          </a:prstGeom>
        </p:spPr>
      </p:pic>
    </p:spTree>
    <p:extLst>
      <p:ext uri="{BB962C8B-B14F-4D97-AF65-F5344CB8AC3E}">
        <p14:creationId xmlns:p14="http://schemas.microsoft.com/office/powerpoint/2010/main" val="2700298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Liabilities</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57070" y="2057400"/>
            <a:ext cx="13316259" cy="4724400"/>
          </a:xfrm>
        </p:spPr>
        <p:txBody>
          <a:bodyPr/>
          <a:lstStyle/>
          <a:p>
            <a:r>
              <a:rPr lang="en-US" altLang="en-US" dirty="0"/>
              <a:t>Definition - Things that ENNET owes and has to pay in the future</a:t>
            </a:r>
          </a:p>
          <a:p>
            <a:pPr lvl="1"/>
            <a:r>
              <a:rPr lang="en-US" altLang="en-US" dirty="0"/>
              <a:t>Accounts payable for projects and services</a:t>
            </a:r>
          </a:p>
          <a:p>
            <a:pPr lvl="1"/>
            <a:r>
              <a:rPr lang="en-US" altLang="en-US" dirty="0"/>
              <a:t>Due to Chippewas of </a:t>
            </a:r>
            <a:r>
              <a:rPr lang="en-US" altLang="en-US" dirty="0" err="1"/>
              <a:t>Nawash</a:t>
            </a:r>
            <a:r>
              <a:rPr lang="en-US" altLang="en-US" dirty="0"/>
              <a:t> </a:t>
            </a:r>
            <a:r>
              <a:rPr lang="en-US" altLang="en-US" dirty="0" err="1"/>
              <a:t>Unceded</a:t>
            </a:r>
            <a:r>
              <a:rPr lang="en-US" altLang="en-US" dirty="0"/>
              <a:t> First Nation</a:t>
            </a:r>
          </a:p>
          <a:p>
            <a:pPr lvl="1"/>
            <a:r>
              <a:rPr lang="en-US" altLang="en-US" dirty="0"/>
              <a:t>Per capita distributions payable </a:t>
            </a:r>
          </a:p>
          <a:p>
            <a:pPr lvl="1"/>
            <a:endParaRPr lang="en-US" altLang="en-US" dirty="0"/>
          </a:p>
          <a:p>
            <a:endParaRPr lang="en-CA" dirty="0"/>
          </a:p>
        </p:txBody>
      </p:sp>
    </p:spTree>
    <p:extLst>
      <p:ext uri="{BB962C8B-B14F-4D97-AF65-F5344CB8AC3E}">
        <p14:creationId xmlns:p14="http://schemas.microsoft.com/office/powerpoint/2010/main" val="173011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3FB410-868E-4EAA-ABC7-317F3A5AE359}"/>
              </a:ext>
            </a:extLst>
          </p:cNvPr>
          <p:cNvSpPr>
            <a:spLocks noGrp="1"/>
          </p:cNvSpPr>
          <p:nvPr>
            <p:ph type="title"/>
          </p:nvPr>
        </p:nvSpPr>
        <p:spPr/>
        <p:txBody>
          <a:bodyPr/>
          <a:lstStyle/>
          <a:p>
            <a:r>
              <a:rPr lang="en-CA" dirty="0"/>
              <a:t>Agenda</a:t>
            </a:r>
          </a:p>
        </p:txBody>
      </p:sp>
      <p:sp>
        <p:nvSpPr>
          <p:cNvPr id="11" name="Text Placeholder 2">
            <a:extLst>
              <a:ext uri="{FF2B5EF4-FFF2-40B4-BE49-F238E27FC236}">
                <a16:creationId xmlns:a16="http://schemas.microsoft.com/office/drawing/2014/main" id="{B61CB0DF-1CA9-4E1C-AAB7-3C8E401B650C}"/>
              </a:ext>
            </a:extLst>
          </p:cNvPr>
          <p:cNvSpPr>
            <a:spLocks noGrp="1"/>
          </p:cNvSpPr>
          <p:nvPr>
            <p:ph idx="1"/>
          </p:nvPr>
        </p:nvSpPr>
        <p:spPr>
          <a:xfrm>
            <a:off x="657070" y="1524000"/>
            <a:ext cx="13316259" cy="2819400"/>
          </a:xfrm>
          <a:prstGeom prst="rect">
            <a:avLst/>
          </a:prstGeom>
        </p:spPr>
        <p:txBody>
          <a:bodyPr vert="horz" lIns="91440" tIns="45720" rIns="91440" bIns="45720" rtlCol="0">
            <a:normAutofit/>
          </a:bodyPr>
          <a:lstStyle/>
          <a:p>
            <a:r>
              <a:rPr lang="en-US" altLang="en-US" b="0" dirty="0"/>
              <a:t>Management Responsibility</a:t>
            </a:r>
          </a:p>
          <a:p>
            <a:r>
              <a:rPr lang="en-US" altLang="en-US" b="0" dirty="0"/>
              <a:t>Trustee Responsibility</a:t>
            </a:r>
          </a:p>
          <a:p>
            <a:r>
              <a:rPr lang="en-US" altLang="en-US" b="0" dirty="0"/>
              <a:t>Auditor Responsibility</a:t>
            </a:r>
          </a:p>
          <a:p>
            <a:r>
              <a:rPr lang="en-US" altLang="en-US" b="0" dirty="0"/>
              <a:t>Audit Opinion</a:t>
            </a:r>
          </a:p>
          <a:p>
            <a:r>
              <a:rPr lang="en-US" altLang="en-US" b="0" dirty="0"/>
              <a:t>Financial Results</a:t>
            </a:r>
          </a:p>
          <a:p>
            <a:pPr lvl="0"/>
            <a:endParaRPr lang="en-CA" b="0" dirty="0"/>
          </a:p>
        </p:txBody>
      </p:sp>
    </p:spTree>
    <p:extLst>
      <p:ext uri="{BB962C8B-B14F-4D97-AF65-F5344CB8AC3E}">
        <p14:creationId xmlns:p14="http://schemas.microsoft.com/office/powerpoint/2010/main" val="3272520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Liabilities</a:t>
            </a:r>
            <a:endParaRPr lang="en-CA" dirty="0"/>
          </a:p>
        </p:txBody>
      </p:sp>
      <p:pic>
        <p:nvPicPr>
          <p:cNvPr id="5" name="Picture 4">
            <a:extLst>
              <a:ext uri="{FF2B5EF4-FFF2-40B4-BE49-F238E27FC236}">
                <a16:creationId xmlns:a16="http://schemas.microsoft.com/office/drawing/2014/main" id="{EC27A37F-FB52-252D-FF76-3AA5B7CFC525}"/>
              </a:ext>
            </a:extLst>
          </p:cNvPr>
          <p:cNvPicPr>
            <a:picLocks noChangeAspect="1"/>
          </p:cNvPicPr>
          <p:nvPr/>
        </p:nvPicPr>
        <p:blipFill>
          <a:blip r:embed="rId2"/>
          <a:stretch>
            <a:fillRect/>
          </a:stretch>
        </p:blipFill>
        <p:spPr>
          <a:xfrm>
            <a:off x="2416046" y="1416369"/>
            <a:ext cx="10156954" cy="6104979"/>
          </a:xfrm>
          <a:prstGeom prst="rect">
            <a:avLst/>
          </a:prstGeom>
        </p:spPr>
      </p:pic>
    </p:spTree>
    <p:extLst>
      <p:ext uri="{BB962C8B-B14F-4D97-AF65-F5344CB8AC3E}">
        <p14:creationId xmlns:p14="http://schemas.microsoft.com/office/powerpoint/2010/main" val="2339086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Trust Equity</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p:txBody>
          <a:bodyPr/>
          <a:lstStyle/>
          <a:p>
            <a:r>
              <a:rPr lang="en-US" altLang="en-US" dirty="0"/>
              <a:t>Definition - Everything that ENNET owns LESS what ENNET owes (unspent wealth)</a:t>
            </a:r>
          </a:p>
          <a:p>
            <a:pPr lvl="1"/>
            <a:r>
              <a:rPr lang="en-US" altLang="en-US" dirty="0"/>
              <a:t>Accumulated operating surplus</a:t>
            </a:r>
          </a:p>
          <a:p>
            <a:pPr lvl="1"/>
            <a:r>
              <a:rPr lang="en-US" altLang="en-US" dirty="0"/>
              <a:t>Accumulated remeasurement gains</a:t>
            </a:r>
          </a:p>
          <a:p>
            <a:endParaRPr lang="en-CA" dirty="0"/>
          </a:p>
        </p:txBody>
      </p:sp>
    </p:spTree>
    <p:extLst>
      <p:ext uri="{BB962C8B-B14F-4D97-AF65-F5344CB8AC3E}">
        <p14:creationId xmlns:p14="http://schemas.microsoft.com/office/powerpoint/2010/main" val="354285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Trust Equity</a:t>
            </a:r>
            <a:endParaRPr lang="en-CA" dirty="0"/>
          </a:p>
        </p:txBody>
      </p:sp>
      <p:pic>
        <p:nvPicPr>
          <p:cNvPr id="5" name="Picture 4">
            <a:extLst>
              <a:ext uri="{FF2B5EF4-FFF2-40B4-BE49-F238E27FC236}">
                <a16:creationId xmlns:a16="http://schemas.microsoft.com/office/drawing/2014/main" id="{449DBBEA-F7DC-D735-8E0E-87DC78F5460B}"/>
              </a:ext>
            </a:extLst>
          </p:cNvPr>
          <p:cNvPicPr>
            <a:picLocks noChangeAspect="1"/>
          </p:cNvPicPr>
          <p:nvPr/>
        </p:nvPicPr>
        <p:blipFill>
          <a:blip r:embed="rId2"/>
          <a:stretch>
            <a:fillRect/>
          </a:stretch>
        </p:blipFill>
        <p:spPr>
          <a:xfrm>
            <a:off x="2209800" y="1447800"/>
            <a:ext cx="9982200" cy="5999940"/>
          </a:xfrm>
          <a:prstGeom prst="rect">
            <a:avLst/>
          </a:prstGeom>
        </p:spPr>
      </p:pic>
    </p:spTree>
    <p:extLst>
      <p:ext uri="{BB962C8B-B14F-4D97-AF65-F5344CB8AC3E}">
        <p14:creationId xmlns:p14="http://schemas.microsoft.com/office/powerpoint/2010/main" val="241998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C9ED45-70DD-4139-BD6A-3E85AF47CA93}"/>
              </a:ext>
            </a:extLst>
          </p:cNvPr>
          <p:cNvSpPr/>
          <p:nvPr/>
        </p:nvSpPr>
        <p:spPr>
          <a:xfrm>
            <a:off x="2781300" y="3657600"/>
            <a:ext cx="9067800" cy="19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6709C055-4679-4C9D-8958-922037DBD402}"/>
              </a:ext>
            </a:extLst>
          </p:cNvPr>
          <p:cNvSpPr/>
          <p:nvPr/>
        </p:nvSpPr>
        <p:spPr>
          <a:xfrm>
            <a:off x="3962400" y="2819400"/>
            <a:ext cx="6705600" cy="1173684"/>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4" name="TextBox 3">
            <a:extLst>
              <a:ext uri="{FF2B5EF4-FFF2-40B4-BE49-F238E27FC236}">
                <a16:creationId xmlns:a16="http://schemas.microsoft.com/office/drawing/2014/main" id="{F5E295FB-3959-4613-A8D1-00559C0DC05A}"/>
              </a:ext>
            </a:extLst>
          </p:cNvPr>
          <p:cNvSpPr txBox="1"/>
          <p:nvPr/>
        </p:nvSpPr>
        <p:spPr>
          <a:xfrm>
            <a:off x="4076700" y="2968442"/>
            <a:ext cx="6477000" cy="830997"/>
          </a:xfrm>
          <a:prstGeom prst="rect">
            <a:avLst/>
          </a:prstGeom>
          <a:noFill/>
        </p:spPr>
        <p:txBody>
          <a:bodyPr wrap="square" rtlCol="0">
            <a:spAutoFit/>
          </a:bodyPr>
          <a:lstStyle/>
          <a:p>
            <a:pPr algn="ctr"/>
            <a:r>
              <a:rPr lang="en-CA" sz="4800" b="1" dirty="0">
                <a:solidFill>
                  <a:schemeClr val="bg1"/>
                </a:solidFill>
              </a:rPr>
              <a:t>Questions?</a:t>
            </a:r>
          </a:p>
        </p:txBody>
      </p:sp>
      <p:sp>
        <p:nvSpPr>
          <p:cNvPr id="6" name="TextBox 5">
            <a:extLst>
              <a:ext uri="{FF2B5EF4-FFF2-40B4-BE49-F238E27FC236}">
                <a16:creationId xmlns:a16="http://schemas.microsoft.com/office/drawing/2014/main" id="{9319EA14-B159-42E3-B8F3-966605C24B90}"/>
              </a:ext>
            </a:extLst>
          </p:cNvPr>
          <p:cNvSpPr txBox="1"/>
          <p:nvPr/>
        </p:nvSpPr>
        <p:spPr>
          <a:xfrm>
            <a:off x="6057900" y="4201298"/>
            <a:ext cx="4495800" cy="2031325"/>
          </a:xfrm>
          <a:prstGeom prst="rect">
            <a:avLst/>
          </a:prstGeom>
          <a:noFill/>
        </p:spPr>
        <p:txBody>
          <a:bodyPr wrap="square" rtlCol="0">
            <a:spAutoFit/>
          </a:bodyPr>
          <a:lstStyle/>
          <a:p>
            <a:pPr>
              <a:spcBef>
                <a:spcPct val="0"/>
              </a:spcBef>
              <a:buFontTx/>
              <a:buNone/>
            </a:pPr>
            <a:r>
              <a:rPr lang="en-CA" altLang="en-US" sz="1800" dirty="0"/>
              <a:t>Darren Rennie, CPA, CA</a:t>
            </a:r>
          </a:p>
          <a:p>
            <a:pPr>
              <a:spcBef>
                <a:spcPct val="0"/>
              </a:spcBef>
              <a:buFontTx/>
              <a:buNone/>
            </a:pPr>
            <a:r>
              <a:rPr lang="en-CA" altLang="en-US" sz="1800" dirty="0"/>
              <a:t>Partner</a:t>
            </a:r>
          </a:p>
          <a:p>
            <a:pPr>
              <a:spcBef>
                <a:spcPct val="0"/>
              </a:spcBef>
              <a:buFontTx/>
              <a:buNone/>
            </a:pPr>
            <a:r>
              <a:rPr lang="en-CA" altLang="en-US" sz="1800" dirty="0">
                <a:hlinkClick r:id="rId2"/>
              </a:rPr>
              <a:t>darren.rennie@mnp.ca</a:t>
            </a:r>
            <a:endParaRPr lang="en-CA" altLang="en-US" sz="1800" dirty="0"/>
          </a:p>
          <a:p>
            <a:pPr>
              <a:spcBef>
                <a:spcPct val="0"/>
              </a:spcBef>
              <a:buFontTx/>
              <a:buNone/>
            </a:pPr>
            <a:r>
              <a:rPr lang="en-CA" altLang="en-US" sz="1800" dirty="0"/>
              <a:t>519.772.2980</a:t>
            </a:r>
          </a:p>
          <a:p>
            <a:pPr>
              <a:spcBef>
                <a:spcPct val="0"/>
              </a:spcBef>
              <a:buFontTx/>
              <a:buNone/>
            </a:pPr>
            <a:endParaRPr lang="en-CA" altLang="en-US" sz="1800" dirty="0"/>
          </a:p>
          <a:p>
            <a:pPr>
              <a:spcBef>
                <a:spcPct val="0"/>
              </a:spcBef>
              <a:buFontTx/>
              <a:buNone/>
            </a:pPr>
            <a:endParaRPr lang="en-CA" altLang="en-US" sz="1800" dirty="0"/>
          </a:p>
          <a:p>
            <a:pPr algn="ctr"/>
            <a:endParaRPr lang="en-CA" sz="1800" dirty="0">
              <a:solidFill>
                <a:schemeClr val="tx1"/>
              </a:solidFill>
            </a:endParaRPr>
          </a:p>
        </p:txBody>
      </p:sp>
    </p:spTree>
    <p:extLst>
      <p:ext uri="{BB962C8B-B14F-4D97-AF65-F5344CB8AC3E}">
        <p14:creationId xmlns:p14="http://schemas.microsoft.com/office/powerpoint/2010/main" val="62985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Management Responsibility</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18479" y="1905000"/>
            <a:ext cx="13316259" cy="4724400"/>
          </a:xfrm>
        </p:spPr>
        <p:txBody>
          <a:bodyPr/>
          <a:lstStyle/>
          <a:p>
            <a:r>
              <a:rPr lang="en-US" altLang="en-US" dirty="0"/>
              <a:t>Financial statements</a:t>
            </a:r>
          </a:p>
          <a:p>
            <a:pPr lvl="1"/>
            <a:r>
              <a:rPr lang="en-US" altLang="en-US" dirty="0"/>
              <a:t>Present and prepare in accordance with PSAS (Canadian Public Sector Accounting Standards)</a:t>
            </a:r>
          </a:p>
          <a:p>
            <a:r>
              <a:rPr lang="en-US" altLang="en-US" dirty="0"/>
              <a:t>Design and maintain accounting system and internal controls to </a:t>
            </a:r>
          </a:p>
          <a:p>
            <a:pPr lvl="1"/>
            <a:r>
              <a:rPr lang="en-US" altLang="en-US" dirty="0"/>
              <a:t>Ensure transactions are authorized</a:t>
            </a:r>
          </a:p>
          <a:p>
            <a:pPr lvl="1"/>
            <a:r>
              <a:rPr lang="en-US" altLang="en-US" dirty="0"/>
              <a:t>Safeguard assets</a:t>
            </a:r>
          </a:p>
          <a:p>
            <a:pPr lvl="1"/>
            <a:r>
              <a:rPr lang="en-US" altLang="en-US" dirty="0"/>
              <a:t>Properly maintain financial records</a:t>
            </a:r>
          </a:p>
          <a:p>
            <a:endParaRPr lang="en-US" altLang="en-US" dirty="0"/>
          </a:p>
          <a:p>
            <a:endParaRPr lang="en-CA" dirty="0"/>
          </a:p>
        </p:txBody>
      </p:sp>
    </p:spTree>
    <p:extLst>
      <p:ext uri="{BB962C8B-B14F-4D97-AF65-F5344CB8AC3E}">
        <p14:creationId xmlns:p14="http://schemas.microsoft.com/office/powerpoint/2010/main" val="82374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Trustee Responsibility</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28340" y="1738256"/>
            <a:ext cx="13316259" cy="4724400"/>
          </a:xfrm>
        </p:spPr>
        <p:txBody>
          <a:bodyPr/>
          <a:lstStyle/>
          <a:p>
            <a:r>
              <a:rPr lang="en-US" altLang="en-US" dirty="0"/>
              <a:t>Oversee managements financial reporting responsibilities</a:t>
            </a:r>
          </a:p>
          <a:p>
            <a:pPr lvl="1"/>
            <a:r>
              <a:rPr lang="en-US" altLang="en-US" dirty="0"/>
              <a:t>Reviewing financial information and discussing relevant matters with management and external auditors</a:t>
            </a:r>
          </a:p>
          <a:p>
            <a:r>
              <a:rPr lang="en-US" altLang="en-US" dirty="0"/>
              <a:t>Approving the financial statements</a:t>
            </a:r>
          </a:p>
          <a:p>
            <a:r>
              <a:rPr lang="en-US" altLang="en-US" dirty="0"/>
              <a:t>Appointing external auditor</a:t>
            </a:r>
          </a:p>
          <a:p>
            <a:pPr lvl="1"/>
            <a:r>
              <a:rPr lang="en-US" altLang="en-US" dirty="0"/>
              <a:t>Give full and free access to information</a:t>
            </a:r>
          </a:p>
          <a:p>
            <a:endParaRPr lang="en-CA" dirty="0"/>
          </a:p>
        </p:txBody>
      </p:sp>
    </p:spTree>
    <p:extLst>
      <p:ext uri="{BB962C8B-B14F-4D97-AF65-F5344CB8AC3E}">
        <p14:creationId xmlns:p14="http://schemas.microsoft.com/office/powerpoint/2010/main" val="22277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Auditor Responsibility</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85801" y="1752600"/>
            <a:ext cx="13316259" cy="4724400"/>
          </a:xfrm>
        </p:spPr>
        <p:txBody>
          <a:bodyPr>
            <a:normAutofit lnSpcReduction="10000"/>
          </a:bodyPr>
          <a:lstStyle/>
          <a:p>
            <a:r>
              <a:rPr lang="en-US" altLang="en-US" dirty="0"/>
              <a:t>Express audit opinion on the financial statements </a:t>
            </a:r>
          </a:p>
          <a:p>
            <a:r>
              <a:rPr lang="en-US" altLang="en-US" dirty="0"/>
              <a:t>Provide independent assessment to provide comfort that the Trust’s financial position is being reported correctly and spent in areas in compliance with the Trust agreement</a:t>
            </a:r>
          </a:p>
          <a:p>
            <a:r>
              <a:rPr lang="en-US" altLang="en-US" dirty="0"/>
              <a:t>Follow Canadian GAAS (Generally Accepted Auditing Standards)</a:t>
            </a:r>
          </a:p>
          <a:p>
            <a:pPr lvl="1"/>
            <a:r>
              <a:rPr lang="en-US" altLang="en-US" dirty="0"/>
              <a:t>Regulatory set of standards that outlines consistency and expectations for best practice in Canadian audits</a:t>
            </a:r>
          </a:p>
          <a:p>
            <a:pPr lvl="1"/>
            <a:r>
              <a:rPr lang="en-US" altLang="en-US" dirty="0"/>
              <a:t>Comply with ethical standards and properly plan and perform audit</a:t>
            </a:r>
          </a:p>
          <a:p>
            <a:r>
              <a:rPr lang="en-US" altLang="en-US" dirty="0"/>
              <a:t>Assess risk areas</a:t>
            </a:r>
          </a:p>
          <a:p>
            <a:r>
              <a:rPr lang="en-US" altLang="en-US" dirty="0"/>
              <a:t>Assess internal controls</a:t>
            </a:r>
          </a:p>
          <a:p>
            <a:r>
              <a:rPr lang="en-US" altLang="en-US" dirty="0"/>
              <a:t>Examine on a test basis</a:t>
            </a:r>
          </a:p>
          <a:p>
            <a:endParaRPr lang="en-CA" dirty="0"/>
          </a:p>
        </p:txBody>
      </p:sp>
    </p:spTree>
    <p:extLst>
      <p:ext uri="{BB962C8B-B14F-4D97-AF65-F5344CB8AC3E}">
        <p14:creationId xmlns:p14="http://schemas.microsoft.com/office/powerpoint/2010/main" val="347085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Auditor Opinions</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28340" y="1981200"/>
            <a:ext cx="13316259" cy="4724400"/>
          </a:xfrm>
        </p:spPr>
        <p:txBody>
          <a:bodyPr/>
          <a:lstStyle/>
          <a:p>
            <a:r>
              <a:rPr lang="en-US" altLang="en-US" dirty="0"/>
              <a:t>Unqualified (clean opinion)</a:t>
            </a:r>
          </a:p>
          <a:p>
            <a:r>
              <a:rPr lang="en-US" altLang="en-US" dirty="0"/>
              <a:t>Qualified (not good, but not bad)</a:t>
            </a:r>
          </a:p>
          <a:p>
            <a:r>
              <a:rPr lang="en-US" altLang="en-US" dirty="0"/>
              <a:t>Denial (bad)</a:t>
            </a:r>
          </a:p>
          <a:p>
            <a:r>
              <a:rPr lang="en-US" altLang="en-US" dirty="0"/>
              <a:t>Adverse (very bad)</a:t>
            </a:r>
          </a:p>
          <a:p>
            <a:endParaRPr lang="en-CA" dirty="0"/>
          </a:p>
        </p:txBody>
      </p:sp>
    </p:spTree>
    <p:extLst>
      <p:ext uri="{BB962C8B-B14F-4D97-AF65-F5344CB8AC3E}">
        <p14:creationId xmlns:p14="http://schemas.microsoft.com/office/powerpoint/2010/main" val="177294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Auditor Opinions</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27444" y="1828800"/>
            <a:ext cx="13316259" cy="4724400"/>
          </a:xfrm>
        </p:spPr>
        <p:txBody>
          <a:bodyPr/>
          <a:lstStyle/>
          <a:p>
            <a:r>
              <a:rPr lang="en-US" altLang="en-US" dirty="0"/>
              <a:t>In our opinion, the financial statements present fairly, in all material respects, the financial position of </a:t>
            </a:r>
            <a:r>
              <a:rPr lang="en-US" altLang="en-US" dirty="0" err="1"/>
              <a:t>Edkaagmik</a:t>
            </a:r>
            <a:r>
              <a:rPr lang="en-US" altLang="en-US" dirty="0"/>
              <a:t> </a:t>
            </a:r>
            <a:r>
              <a:rPr lang="en-US" altLang="en-US" dirty="0" err="1"/>
              <a:t>Nbiizh</a:t>
            </a:r>
            <a:r>
              <a:rPr lang="en-US" altLang="en-US" dirty="0"/>
              <a:t> </a:t>
            </a:r>
            <a:r>
              <a:rPr lang="en-US" altLang="en-US" dirty="0" err="1"/>
              <a:t>Neyaashiinigamiingninwag</a:t>
            </a:r>
            <a:r>
              <a:rPr lang="en-US" altLang="en-US" dirty="0"/>
              <a:t> </a:t>
            </a:r>
            <a:r>
              <a:rPr lang="en-US" altLang="en-US" dirty="0" err="1"/>
              <a:t>Edbendaagzijig</a:t>
            </a:r>
            <a:r>
              <a:rPr lang="en-US" altLang="en-US" dirty="0"/>
              <a:t> Trust as at December 31, 2022 and the results of its operations and accumulated surplus, remeasurement gains and changes in financial position for the year then ended in accordance with Canadian public sector accounting standards</a:t>
            </a:r>
          </a:p>
          <a:p>
            <a:endParaRPr lang="en-CA" dirty="0"/>
          </a:p>
        </p:txBody>
      </p:sp>
    </p:spTree>
    <p:extLst>
      <p:ext uri="{BB962C8B-B14F-4D97-AF65-F5344CB8AC3E}">
        <p14:creationId xmlns:p14="http://schemas.microsoft.com/office/powerpoint/2010/main" val="199070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Revenues</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18479" y="1905000"/>
            <a:ext cx="13316259" cy="4724400"/>
          </a:xfrm>
        </p:spPr>
        <p:txBody>
          <a:bodyPr/>
          <a:lstStyle/>
          <a:p>
            <a:pPr>
              <a:lnSpc>
                <a:spcPct val="90000"/>
              </a:lnSpc>
            </a:pPr>
            <a:r>
              <a:rPr lang="en-US" altLang="en-US" dirty="0"/>
              <a:t>Includes all money received or receivable by ENNET</a:t>
            </a:r>
          </a:p>
          <a:p>
            <a:pPr lvl="1">
              <a:lnSpc>
                <a:spcPct val="90000"/>
              </a:lnSpc>
            </a:pPr>
            <a:r>
              <a:rPr lang="en-US" altLang="en-US" dirty="0"/>
              <a:t>Dividends</a:t>
            </a:r>
          </a:p>
          <a:p>
            <a:pPr lvl="1">
              <a:lnSpc>
                <a:spcPct val="90000"/>
              </a:lnSpc>
            </a:pPr>
            <a:r>
              <a:rPr lang="en-US" altLang="en-US" dirty="0"/>
              <a:t>Interest income</a:t>
            </a:r>
          </a:p>
          <a:p>
            <a:pPr lvl="1">
              <a:lnSpc>
                <a:spcPct val="90000"/>
              </a:lnSpc>
            </a:pPr>
            <a:r>
              <a:rPr lang="en-US" altLang="en-US" dirty="0"/>
              <a:t>Realized gain on disposal of investments</a:t>
            </a:r>
          </a:p>
          <a:p>
            <a:endParaRPr lang="en-CA" dirty="0"/>
          </a:p>
        </p:txBody>
      </p:sp>
    </p:spTree>
    <p:extLst>
      <p:ext uri="{BB962C8B-B14F-4D97-AF65-F5344CB8AC3E}">
        <p14:creationId xmlns:p14="http://schemas.microsoft.com/office/powerpoint/2010/main" val="2579178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Revenues</a:t>
            </a:r>
            <a:endParaRPr lang="en-CA" dirty="0"/>
          </a:p>
        </p:txBody>
      </p:sp>
      <p:pic>
        <p:nvPicPr>
          <p:cNvPr id="6" name="Picture 5">
            <a:extLst>
              <a:ext uri="{FF2B5EF4-FFF2-40B4-BE49-F238E27FC236}">
                <a16:creationId xmlns:a16="http://schemas.microsoft.com/office/drawing/2014/main" id="{00440FEF-DCAA-586D-EDA9-8F5734B6DBCD}"/>
              </a:ext>
            </a:extLst>
          </p:cNvPr>
          <p:cNvPicPr>
            <a:picLocks noChangeAspect="1"/>
          </p:cNvPicPr>
          <p:nvPr/>
        </p:nvPicPr>
        <p:blipFill>
          <a:blip r:embed="rId2"/>
          <a:stretch>
            <a:fillRect/>
          </a:stretch>
        </p:blipFill>
        <p:spPr>
          <a:xfrm>
            <a:off x="1828800" y="1447800"/>
            <a:ext cx="10287000" cy="6183144"/>
          </a:xfrm>
          <a:prstGeom prst="rect">
            <a:avLst/>
          </a:prstGeom>
        </p:spPr>
      </p:pic>
    </p:spTree>
    <p:extLst>
      <p:ext uri="{BB962C8B-B14F-4D97-AF65-F5344CB8AC3E}">
        <p14:creationId xmlns:p14="http://schemas.microsoft.com/office/powerpoint/2010/main" val="3105362263"/>
      </p:ext>
    </p:extLst>
  </p:cSld>
  <p:clrMapOvr>
    <a:masterClrMapping/>
  </p:clrMapOvr>
</p:sld>
</file>

<file path=ppt/theme/theme1.xml><?xml version="1.0" encoding="utf-8"?>
<a:theme xmlns:a="http://schemas.openxmlformats.org/drawingml/2006/main" name="Title Slides">
  <a:themeElements>
    <a:clrScheme name="MNP">
      <a:dk1>
        <a:sysClr val="windowText" lastClr="000000"/>
      </a:dk1>
      <a:lt1>
        <a:sysClr val="window" lastClr="FFFFFF"/>
      </a:lt1>
      <a:dk2>
        <a:srgbClr val="000000"/>
      </a:dk2>
      <a:lt2>
        <a:srgbClr val="FFFFFF"/>
      </a:lt2>
      <a:accent1>
        <a:srgbClr val="2F1E0C"/>
      </a:accent1>
      <a:accent2>
        <a:srgbClr val="C2B9A6"/>
      </a:accent2>
      <a:accent3>
        <a:srgbClr val="035642"/>
      </a:accent3>
      <a:accent4>
        <a:srgbClr val="000000"/>
      </a:accent4>
      <a:accent5>
        <a:srgbClr val="000000"/>
      </a:accent5>
      <a:accent6>
        <a:srgbClr val="000000"/>
      </a:accent6>
      <a:hlink>
        <a:srgbClr val="000000"/>
      </a:hlink>
      <a:folHlink>
        <a:srgbClr val="000000"/>
      </a:folHlink>
    </a:clrScheme>
    <a:fontScheme name="MNP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MNP">
      <a:dk1>
        <a:sysClr val="windowText" lastClr="000000"/>
      </a:dk1>
      <a:lt1>
        <a:sysClr val="window" lastClr="FFFFFF"/>
      </a:lt1>
      <a:dk2>
        <a:srgbClr val="000000"/>
      </a:dk2>
      <a:lt2>
        <a:srgbClr val="FFFFFF"/>
      </a:lt2>
      <a:accent1>
        <a:srgbClr val="2F1E0C"/>
      </a:accent1>
      <a:accent2>
        <a:srgbClr val="C2B9A6"/>
      </a:accent2>
      <a:accent3>
        <a:srgbClr val="035642"/>
      </a:accent3>
      <a:accent4>
        <a:srgbClr val="000000"/>
      </a:accent4>
      <a:accent5>
        <a:srgbClr val="000000"/>
      </a:accent5>
      <a:accent6>
        <a:srgbClr val="000000"/>
      </a:accent6>
      <a:hlink>
        <a:srgbClr val="000000"/>
      </a:hlink>
      <a:folHlink>
        <a:srgbClr val="000000"/>
      </a:folHlink>
    </a:clrScheme>
    <a:fontScheme name="MNP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6ac91bab-4c35-4a4c-8043-63390c8a33b9"/>
    <SeoKeywords xmlns="http://schemas.microsoft.com/sharepoint/v3" xsi:nil="true"/>
    <TaxKeywordTaxHTField xmlns="6ac91bab-4c35-4a4c-8043-63390c8a33b9">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9226FA240FB04EB1BF835CC6917731" ma:contentTypeVersion="6" ma:contentTypeDescription="Create a new document." ma:contentTypeScope="" ma:versionID="cac65b789213ace66f2bda3fc6b70aaf">
  <xsd:schema xmlns:xsd="http://www.w3.org/2001/XMLSchema" xmlns:xs="http://www.w3.org/2001/XMLSchema" xmlns:p="http://schemas.microsoft.com/office/2006/metadata/properties" xmlns:ns1="http://schemas.microsoft.com/sharepoint/v3" xmlns:ns2="6ac91bab-4c35-4a4c-8043-63390c8a33b9" targetNamespace="http://schemas.microsoft.com/office/2006/metadata/properties" ma:root="true" ma:fieldsID="b356c33c6a64368637047b07dc3d9e3f" ns1:_="" ns2:_="">
    <xsd:import namespace="http://schemas.microsoft.com/sharepoint/v3"/>
    <xsd:import namespace="6ac91bab-4c35-4a4c-8043-63390c8a33b9"/>
    <xsd:element name="properties">
      <xsd:complexType>
        <xsd:sequence>
          <xsd:element name="documentManagement">
            <xsd:complexType>
              <xsd:all>
                <xsd:element ref="ns1:PublishingStartDate" minOccurs="0"/>
                <xsd:element ref="ns1:PublishingExpirationDate" minOccurs="0"/>
                <xsd:element ref="ns2:SharedWithUsers" minOccurs="0"/>
                <xsd:element ref="ns2:TaxKeywordTaxHTField" minOccurs="0"/>
                <xsd:element ref="ns2:TaxCatchAll" minOccurs="0"/>
                <xsd:element ref="ns1:Seo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SeoKeywords" ma:index="14" nillable="true" ma:displayName="Meta Keywords" ma:description="Meta Keywords" ma:hidden="true" ma:internalName="SeoKeyword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c91bab-4c35-4a4c-8043-63390c8a33b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12" nillable="true" ma:taxonomy="true" ma:internalName="TaxKeywordTaxHTField" ma:taxonomyFieldName="TaxKeyword" ma:displayName="Enterprise Keywords" ma:fieldId="{23f27201-bee3-471e-b2e7-b64fd8b7ca38}" ma:taxonomyMulti="true" ma:sspId="de9bbabe-4945-4f92-8fd3-6fdc5109288e"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description="" ma:hidden="true" ma:list="{634b1b6c-4082-4b8e-97f2-5906cc945240}" ma:internalName="TaxCatchAll" ma:showField="CatchAllData" ma:web="6ac91bab-4c35-4a4c-8043-63390c8a3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15D1FB-3443-40B4-8684-6A5085B6165F}">
  <ds:schemaRefs>
    <ds:schemaRef ds:uri="http://schemas.microsoft.com/sharepoint/v3/contenttype/forms"/>
  </ds:schemaRefs>
</ds:datastoreItem>
</file>

<file path=customXml/itemProps2.xml><?xml version="1.0" encoding="utf-8"?>
<ds:datastoreItem xmlns:ds="http://schemas.openxmlformats.org/officeDocument/2006/customXml" ds:itemID="{7BFD7FA7-8F36-47B1-9D9E-81B84017EE79}">
  <ds:schemaRefs>
    <ds:schemaRef ds:uri="http://purl.org/dc/elements/1.1/"/>
    <ds:schemaRef ds:uri="http://schemas.microsoft.com/office/2006/metadata/properties"/>
    <ds:schemaRef ds:uri="http://schemas.microsoft.com/sharepoint/v3"/>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6ac91bab-4c35-4a4c-8043-63390c8a33b9"/>
    <ds:schemaRef ds:uri="http://www.w3.org/XML/1998/namespace"/>
  </ds:schemaRefs>
</ds:datastoreItem>
</file>

<file path=customXml/itemProps3.xml><?xml version="1.0" encoding="utf-8"?>
<ds:datastoreItem xmlns:ds="http://schemas.openxmlformats.org/officeDocument/2006/customXml" ds:itemID="{922EA7F3-5084-4CA2-A817-F97939EEC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c91bab-4c35-4a4c-8043-63390c8a3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6759</TotalTime>
  <Words>734</Words>
  <Application>Microsoft Office PowerPoint</Application>
  <PresentationFormat>Custom</PresentationFormat>
  <Paragraphs>167</Paragraphs>
  <Slides>23</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Calibri</vt:lpstr>
      <vt:lpstr>Title Slides</vt:lpstr>
      <vt:lpstr>Custom Design</vt:lpstr>
      <vt:lpstr>PowerPoint Presentation</vt:lpstr>
      <vt:lpstr>Agenda</vt:lpstr>
      <vt:lpstr>Management Responsibility</vt:lpstr>
      <vt:lpstr>Trustee Responsibility</vt:lpstr>
      <vt:lpstr>Auditor Responsibility</vt:lpstr>
      <vt:lpstr>Auditor Opinions</vt:lpstr>
      <vt:lpstr>Auditor Opinions</vt:lpstr>
      <vt:lpstr>Revenues</vt:lpstr>
      <vt:lpstr>Revenues</vt:lpstr>
      <vt:lpstr>Expenditures</vt:lpstr>
      <vt:lpstr>Expenditures</vt:lpstr>
      <vt:lpstr>Surplus Allocation</vt:lpstr>
      <vt:lpstr>Surplus Allocation</vt:lpstr>
      <vt:lpstr>Surplus Allocation</vt:lpstr>
      <vt:lpstr>Approved  Projects</vt:lpstr>
      <vt:lpstr>Approved Projects</vt:lpstr>
      <vt:lpstr>Assets</vt:lpstr>
      <vt:lpstr>PowerPoint Presentation</vt:lpstr>
      <vt:lpstr>Liabilities</vt:lpstr>
      <vt:lpstr>Liabilities</vt:lpstr>
      <vt:lpstr>Trust Equity</vt:lpstr>
      <vt:lpstr>Trust Equity</vt:lpstr>
      <vt:lpstr>PowerPoint Presentation</vt:lpstr>
    </vt:vector>
  </TitlesOfParts>
  <Company>Meyers Norris Penny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Mitchell</dc:creator>
  <cp:keywords/>
  <dc:description/>
  <cp:lastModifiedBy>Darren Rennie</cp:lastModifiedBy>
  <cp:revision>399</cp:revision>
  <cp:lastPrinted>2018-11-21T21:42:58Z</cp:lastPrinted>
  <dcterms:created xsi:type="dcterms:W3CDTF">2013-03-14T18:21:25Z</dcterms:created>
  <dcterms:modified xsi:type="dcterms:W3CDTF">2023-06-28T15:23:40Z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0x010100F29226FA240FB04EB1BF835CC6917731</vt:lpwstr>
  </property>
</Properties>
</file>